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9" d="100"/>
          <a:sy n="109" d="100"/>
        </p:scale>
        <p:origin x="63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972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  <a:endParaRPr/>
          </a:p>
          <a:p>
            <a:r>
              <a:t>- Internal: Sales Process 1(2).docx; Sales Process 2(2).docx; Sales Process 3(2).docx; OMS Guideline EN Updated.pdf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64838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synthesis: Sales Process 1(2).docx; Sales Process 2(2).docx; Sales Process 3(2).docx; OMS Guideline EN Updated.pdf, </a:t>
            </a:r>
            <a:r>
              <a:rPr/>
              <a:t>pages </a:t>
            </a:r>
            <a:r>
              <a:rPr smtClean="0"/>
              <a:t>1-11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2600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synthesis: </a:t>
            </a:r>
            <a:r>
              <a:rPr/>
              <a:t>locked </a:t>
            </a:r>
            <a:r>
              <a:rPr smtClean="0"/>
              <a:t>36 </a:t>
            </a:r>
            <a:r>
              <a:t>Watersports store and trade sales process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5882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synthesis: </a:t>
            </a:r>
            <a:r>
              <a:rPr/>
              <a:t>locked </a:t>
            </a:r>
            <a:r>
              <a:rPr smtClean="0"/>
              <a:t>36 </a:t>
            </a:r>
            <a:r>
              <a:t>Watersports store and trade sales process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7379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Internal: Sales Process 1(2).docx; Sales Process 2(2).docx; Sales Process 3(2).docx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7585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Internal: Sales Process 1(2).docx; Sales Process 2(2).docx; Sales Process 3(2).docx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5455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Internal: Sales Process 1(2).docx; Sales Process 2(2).docx; Sales Process 3(2).docx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6281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synthesis: Sales Process 1(2).docx; Sales Process 2(2).docx; Sales Process 3(2).docx; OMS Guideline EN Updated.pdf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52628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synthesis: Sales Process 1(2).docx; Sales Process 2(2).docx; Sales Process 3(2).docx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14782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synthesis: Sales Process 1(2).docx; Sales Process 2(2).docx; Sales Process 3(2).docx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3790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D9E3AC-79DF-4724-9814-74EB49F332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buNone/>
              <a:defRPr sz="60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450D63A-464A-432D-8840-DF6D5FEF0B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31F6A54-2080-4D14-B531-578A1EF0C06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CE939E-E0BD-411A-8E14-33B5D0DF693C}" type="datetimeFigureOut">
              <a:t>9/1/2026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EA91829-68C5-409C-9800-4C7DB0F5F8D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75547B-7409-4ECF-A3FB-76586364657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A3581F2-6272-412A-A902-5A75FC5D81B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2C4F1B-065D-48AC-8423-BCC1F9116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E21D693-3B33-42B3-A5EB-C463F36D1C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 lvl="0">
              <a:buNone/>
            </a:pPr>
            <a:r>
              <a:t>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8333ABC-2A23-40C0-B488-A40A335F1D1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CE939E-E0BD-411A-8E14-33B5D0DF693C}" type="datetimeFigureOut">
              <a:t>9/1/2026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84359F-009E-42E2-B357-990082E1CD6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92E9F59-1B44-42FF-BFB5-5D59A23AEEA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A3581F2-6272-412A-A902-5A75FC5D81B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A0019FD-9B05-4852-BC85-E72E68284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3F6988F-578B-4B0D-A84E-52C6C8C9B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buNone/>
            </a:pPr>
            <a:r>
              <a:t>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1222914-713B-4179-B688-BE528077DF3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CE939E-E0BD-411A-8E14-33B5D0DF693C}" type="datetimeFigureOut">
              <a:t>9/1/2026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2CA7277-7928-42B7-89AB-FB3BF9B5242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D3C22D0-2515-4312-8A0A-964FE23FB6C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A3581F2-6272-412A-A902-5A75FC5D81B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3">
            <a:extLst>
              <a:ext uri="{FF2B5EF4-FFF2-40B4-BE49-F238E27FC236}">
                <a16:creationId xmlns:a16="http://schemas.microsoft.com/office/drawing/2014/main" xmlns="" id="{607A8829-E83C-084B-8A31-26E9269EC55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>
              <a:buNone/>
            </a:pPr>
            <a:r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9E2060B-2909-384B-BD77-6BFBA20B95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3737113"/>
            <a:ext cx="10515600" cy="1511062"/>
          </a:xfrm>
        </p:spPr>
        <p:txBody>
          <a:bodyPr anchor="b">
            <a:noAutofit/>
          </a:bodyPr>
          <a:lstStyle>
            <a:lvl1pPr algn="ctr">
              <a:buNone/>
              <a:defRPr sz="5400"/>
            </a:lvl1pPr>
          </a:lstStyle>
          <a:p>
            <a:r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xmlns="" id="{0F5DE400-C035-A64E-893A-E45BFCD79E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800" y="5320800"/>
            <a:ext cx="10515600" cy="8568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 i="0">
                <a:latin typeface="Arial"/>
                <a:ea typeface="Arial"/>
                <a:cs typeface="Arial"/>
              </a:defRPr>
            </a:lvl1pPr>
            <a:lvl2pPr marL="457179" indent="0" algn="ctr">
              <a:buNone/>
              <a:defRPr sz="2000"/>
            </a:lvl2pPr>
            <a:lvl3pPr marL="914358" indent="0" algn="ctr">
              <a:buNone/>
              <a:defRPr sz="1800"/>
            </a:lvl3pPr>
            <a:lvl4pPr marL="1371536" indent="0" algn="ctr">
              <a:buNone/>
              <a:defRPr sz="1600"/>
            </a:lvl4pPr>
            <a:lvl5pPr marL="1828715" indent="0" algn="ctr">
              <a:buNone/>
              <a:defRPr sz="1600"/>
            </a:lvl5pPr>
            <a:lvl6pPr marL="2285894" indent="0" algn="ctr">
              <a:buNone/>
              <a:defRPr sz="1600"/>
            </a:lvl6pPr>
            <a:lvl7pPr marL="2743073" indent="0" algn="ctr">
              <a:buNone/>
              <a:defRPr sz="1600"/>
            </a:lvl7pPr>
            <a:lvl8pPr marL="3200252" indent="0" algn="ctr">
              <a:buNone/>
              <a:defRPr sz="1600"/>
            </a:lvl8pPr>
            <a:lvl9pPr marL="3657430" indent="0" algn="ctr">
              <a:buNone/>
              <a:defRPr sz="1600"/>
            </a:lvl9pPr>
          </a:lstStyle>
          <a:p>
            <a:r>
              <a:t>Formatvorlage des Untertitelmasters durch Klicken bearbeiten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xmlns="" id="{E50C2867-AA75-4402-873A-ED58C08024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buNone/>
              <a:defRPr/>
            </a:lvl1pPr>
          </a:lstStyle>
          <a:p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xmlns="" id="{37AEEA7E-33CF-4E71-95D8-E63C518BD50C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3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buNone/>
              <a:defRPr/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xmlns="" id="{45F5967C-878F-4592-849D-D3105BC5CF70}"/>
              </a:ext>
            </a:extLst>
          </p:cNvPr>
          <p:cNvSpPr>
            <a:spLocks noGrp="1"/>
          </p:cNvSpPr>
          <p:nvPr>
            <p:ph type="ftr" idx="5"/>
          </p:nvPr>
        </p:nvSpPr>
        <p:spPr/>
        <p:txBody>
          <a:bodyPr lIns="0" tIns="0" rIns="0" bIns="0"/>
          <a:lstStyle>
            <a:lvl1pPr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xmlns="" id="{66A44E00-650B-46C2-9974-868EB0F465B3}"/>
              </a:ext>
            </a:extLst>
          </p:cNvPr>
          <p:cNvSpPr>
            <a:spLocks noGrp="1"/>
          </p:cNvSpPr>
          <p:nvPr>
            <p:ph type="dt" idx="6"/>
          </p:nvPr>
        </p:nvSpPr>
        <p:spPr/>
        <p:txBody>
          <a:bodyPr lIns="0" tIns="0" rIns="0" bIns="0"/>
          <a:lstStyle>
            <a:lvl1pPr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t>9/1/2026</a:t>
            </a:fld>
            <a:endParaRPr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xmlns="" id="{0AE91E3C-52C9-4F5B-8396-80F0830D55E6}"/>
              </a:ext>
            </a:extLst>
          </p:cNvPr>
          <p:cNvSpPr>
            <a:spLocks noGrp="1"/>
          </p:cNvSpPr>
          <p:nvPr>
            <p:ph type="sldNum" idx="7"/>
          </p:nvPr>
        </p:nvSpPr>
        <p:spPr/>
        <p:txBody>
          <a:bodyPr lIns="0" tIns="0" rIns="0" bIns="0"/>
          <a:lstStyle>
            <a:lvl1pPr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xmlns="" id="{C7F3A1D0-D249-495A-9188-847966972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buNone/>
              <a:defRPr sz="2400" b="1" i="0">
                <a:solidFill>
                  <a:srgbClr val="FF0000"/>
                </a:solidFill>
                <a:latin typeface="Inter Black"/>
                <a:ea typeface="Inter Black"/>
                <a:cs typeface="Inter Black"/>
              </a:defRPr>
            </a:lvl1pPr>
          </a:lstStyle>
          <a:p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xmlns="" id="{EA163928-81BD-4A7A-8566-9D1A4E15AA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buNone/>
              <a:defRPr/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xmlns="" id="{74EC900D-7DE4-47CF-BDC1-FC500801B0F7}"/>
              </a:ext>
            </a:extLst>
          </p:cNvPr>
          <p:cNvSpPr>
            <a:spLocks noGrp="1"/>
          </p:cNvSpPr>
          <p:nvPr>
            <p:ph type="ftr" idx="5"/>
          </p:nvPr>
        </p:nvSpPr>
        <p:spPr/>
        <p:txBody>
          <a:bodyPr lIns="0" tIns="0" rIns="0" bIns="0"/>
          <a:lstStyle>
            <a:lvl1pPr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xmlns="" id="{5C306123-D70A-477F-AB55-45D7079281B0}"/>
              </a:ext>
            </a:extLst>
          </p:cNvPr>
          <p:cNvSpPr>
            <a:spLocks noGrp="1"/>
          </p:cNvSpPr>
          <p:nvPr>
            <p:ph type="dt" idx="6"/>
          </p:nvPr>
        </p:nvSpPr>
        <p:spPr/>
        <p:txBody>
          <a:bodyPr lIns="0" tIns="0" rIns="0" bIns="0"/>
          <a:lstStyle>
            <a:lvl1pPr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t>9/1/2026</a:t>
            </a:fld>
            <a:endParaRPr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xmlns="" id="{E1584B88-14BA-4BE9-9F13-C2A00241F87A}"/>
              </a:ext>
            </a:extLst>
          </p:cNvPr>
          <p:cNvSpPr>
            <a:spLocks noGrp="1"/>
          </p:cNvSpPr>
          <p:nvPr>
            <p:ph type="sldNum" idx="7"/>
          </p:nvPr>
        </p:nvSpPr>
        <p:spPr/>
        <p:txBody>
          <a:bodyPr lIns="0" tIns="0" rIns="0" bIns="0"/>
          <a:lstStyle>
            <a:lvl1pPr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xmlns="" id="{CCBC75CC-EC3A-429A-8716-3C29D435F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buNone/>
              <a:defRPr sz="2400" b="1" i="0">
                <a:solidFill>
                  <a:srgbClr val="FF0000"/>
                </a:solidFill>
                <a:latin typeface="Inter Black"/>
                <a:ea typeface="Inter Black"/>
                <a:cs typeface="Inter Black"/>
              </a:defRPr>
            </a:lvl1pPr>
          </a:lstStyle>
          <a:p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xmlns="" id="{A52D5370-0234-4C6D-B9AA-F9B84A0D84A0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buNone/>
              <a:defRPr/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xmlns="" id="{6C8D90EF-988F-415C-ADC7-A438B9DE8B13}"/>
              </a:ext>
            </a:extLst>
          </p:cNvPr>
          <p:cNvSpPr>
            <a:spLocks noGrp="1"/>
          </p:cNvSpPr>
          <p:nvPr>
            <p:ph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buNone/>
              <a:defRPr/>
            </a:lvl1pPr>
          </a:lstStyle>
          <a:p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xmlns="" id="{DC0FB042-DFE9-4F50-9026-4323381AC7B2}"/>
              </a:ext>
            </a:extLst>
          </p:cNvPr>
          <p:cNvSpPr>
            <a:spLocks noGrp="1"/>
          </p:cNvSpPr>
          <p:nvPr>
            <p:ph type="ftr" idx="5"/>
          </p:nvPr>
        </p:nvSpPr>
        <p:spPr/>
        <p:txBody>
          <a:bodyPr lIns="0" tIns="0" rIns="0" bIns="0"/>
          <a:lstStyle>
            <a:lvl1pPr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xmlns="" id="{1C912BBF-A705-4E4B-A2B3-ADA6275F6021}"/>
              </a:ext>
            </a:extLst>
          </p:cNvPr>
          <p:cNvSpPr>
            <a:spLocks noGrp="1"/>
          </p:cNvSpPr>
          <p:nvPr>
            <p:ph type="dt" idx="6"/>
          </p:nvPr>
        </p:nvSpPr>
        <p:spPr/>
        <p:txBody>
          <a:bodyPr lIns="0" tIns="0" rIns="0" bIns="0"/>
          <a:lstStyle>
            <a:lvl1pPr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t>9/1/2026</a:t>
            </a:fld>
            <a:endParaRPr/>
          </a:p>
        </p:txBody>
      </p:sp>
      <p:sp>
        <p:nvSpPr>
          <p:cNvPr id="7" name="Holder 7">
            <a:extLst>
              <a:ext uri="{FF2B5EF4-FFF2-40B4-BE49-F238E27FC236}">
                <a16:creationId xmlns:a16="http://schemas.microsoft.com/office/drawing/2014/main" xmlns="" id="{2FF5FD3A-FBA4-4323-8A8D-6B0AAF327371}"/>
              </a:ext>
            </a:extLst>
          </p:cNvPr>
          <p:cNvSpPr>
            <a:spLocks noGrp="1"/>
          </p:cNvSpPr>
          <p:nvPr>
            <p:ph type="sldNum" idx="7"/>
          </p:nvPr>
        </p:nvSpPr>
        <p:spPr/>
        <p:txBody>
          <a:bodyPr lIns="0" tIns="0" rIns="0" bIns="0"/>
          <a:lstStyle>
            <a:lvl1pPr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xmlns="" id="{B7A88826-5A28-48C5-B255-130042442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buNone/>
              <a:defRPr sz="2400" b="1" i="0">
                <a:solidFill>
                  <a:srgbClr val="FF0000"/>
                </a:solidFill>
                <a:latin typeface="Inter Black"/>
                <a:ea typeface="Inter Black"/>
                <a:cs typeface="Inter Black"/>
              </a:defRPr>
            </a:lvl1pPr>
          </a:lstStyle>
          <a:p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xmlns="" id="{51328DB0-781E-4CC5-B3F6-ABB972ED7496}"/>
              </a:ext>
            </a:extLst>
          </p:cNvPr>
          <p:cNvSpPr>
            <a:spLocks noGrp="1"/>
          </p:cNvSpPr>
          <p:nvPr>
            <p:ph type="ftr" idx="5"/>
          </p:nvPr>
        </p:nvSpPr>
        <p:spPr/>
        <p:txBody>
          <a:bodyPr lIns="0" tIns="0" rIns="0" bIns="0"/>
          <a:lstStyle>
            <a:lvl1pPr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xmlns="" id="{4C1761DF-0FAD-4B88-8FC2-0849AC17A5DD}"/>
              </a:ext>
            </a:extLst>
          </p:cNvPr>
          <p:cNvSpPr>
            <a:spLocks noGrp="1"/>
          </p:cNvSpPr>
          <p:nvPr>
            <p:ph type="dt" idx="6"/>
          </p:nvPr>
        </p:nvSpPr>
        <p:spPr/>
        <p:txBody>
          <a:bodyPr lIns="0" tIns="0" rIns="0" bIns="0"/>
          <a:lstStyle>
            <a:lvl1pPr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t>9/1/2026</a:t>
            </a:fld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xmlns="" id="{233C11C3-6A92-4F67-814B-8285B47445F2}"/>
              </a:ext>
            </a:extLst>
          </p:cNvPr>
          <p:cNvSpPr>
            <a:spLocks noGrp="1"/>
          </p:cNvSpPr>
          <p:nvPr>
            <p:ph type="sldNum" idx="7"/>
          </p:nvPr>
        </p:nvSpPr>
        <p:spPr/>
        <p:txBody>
          <a:bodyPr lIns="0" tIns="0" rIns="0" bIns="0"/>
          <a:lstStyle>
            <a:lvl1pPr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xmlns="" id="{66406E2A-D710-4E84-8DA0-90C0CD1CD218}"/>
              </a:ext>
            </a:extLst>
          </p:cNvPr>
          <p:cNvSpPr>
            <a:spLocks noGrp="1"/>
          </p:cNvSpPr>
          <p:nvPr>
            <p:ph type="ftr" idx="5"/>
          </p:nvPr>
        </p:nvSpPr>
        <p:spPr/>
        <p:txBody>
          <a:bodyPr lIns="0" tIns="0" rIns="0" bIns="0"/>
          <a:lstStyle>
            <a:lvl1pPr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xmlns="" id="{DD4BCE3E-AE61-494E-9930-DEAA412A1820}"/>
              </a:ext>
            </a:extLst>
          </p:cNvPr>
          <p:cNvSpPr>
            <a:spLocks noGrp="1"/>
          </p:cNvSpPr>
          <p:nvPr>
            <p:ph type="dt" idx="6"/>
          </p:nvPr>
        </p:nvSpPr>
        <p:spPr/>
        <p:txBody>
          <a:bodyPr lIns="0" tIns="0" rIns="0" bIns="0"/>
          <a:lstStyle>
            <a:lvl1pPr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t>9/1/2026</a:t>
            </a:fld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xmlns="" id="{ED3EEB63-BD90-4CEE-A53C-D1AA46A9848F}"/>
              </a:ext>
            </a:extLst>
          </p:cNvPr>
          <p:cNvSpPr>
            <a:spLocks noGrp="1"/>
          </p:cNvSpPr>
          <p:nvPr>
            <p:ph type="sldNum" idx="7"/>
          </p:nvPr>
        </p:nvSpPr>
        <p:spPr/>
        <p:txBody>
          <a:bodyPr lIns="0" tIns="0" rIns="0" bIns="0"/>
          <a:lstStyle>
            <a:lvl1pPr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3">
            <a:extLst>
              <a:ext uri="{FF2B5EF4-FFF2-40B4-BE49-F238E27FC236}">
                <a16:creationId xmlns:a16="http://schemas.microsoft.com/office/drawing/2014/main" xmlns="" id="{607A8829-E83C-084B-8A31-26E9269EC55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>
              <a:buNone/>
            </a:pPr>
            <a:r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9E2060B-2909-384B-BD77-6BFBA20B95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3737113"/>
            <a:ext cx="10515600" cy="1511062"/>
          </a:xfrm>
        </p:spPr>
        <p:txBody>
          <a:bodyPr anchor="b">
            <a:noAutofit/>
          </a:bodyPr>
          <a:lstStyle>
            <a:lvl1pPr algn="ctr">
              <a:buNone/>
              <a:defRPr sz="5400"/>
            </a:lvl1pPr>
          </a:lstStyle>
          <a:p>
            <a:r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xmlns="" id="{0F5DE400-C035-A64E-893A-E45BFCD79E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800" y="5320800"/>
            <a:ext cx="10515600" cy="8568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 i="0">
                <a:latin typeface="Arial"/>
                <a:ea typeface="Arial"/>
                <a:cs typeface="Arial"/>
              </a:defRPr>
            </a:lvl1pPr>
            <a:lvl2pPr marL="457179" indent="0" algn="ctr">
              <a:buNone/>
              <a:defRPr sz="2000"/>
            </a:lvl2pPr>
            <a:lvl3pPr marL="914358" indent="0" algn="ctr">
              <a:buNone/>
              <a:defRPr sz="1800"/>
            </a:lvl3pPr>
            <a:lvl4pPr marL="1371536" indent="0" algn="ctr">
              <a:buNone/>
              <a:defRPr sz="1600"/>
            </a:lvl4pPr>
            <a:lvl5pPr marL="1828715" indent="0" algn="ctr">
              <a:buNone/>
              <a:defRPr sz="1600"/>
            </a:lvl5pPr>
            <a:lvl6pPr marL="2285894" indent="0" algn="ctr">
              <a:buNone/>
              <a:defRPr sz="1600"/>
            </a:lvl6pPr>
            <a:lvl7pPr marL="2743073" indent="0" algn="ctr">
              <a:buNone/>
              <a:defRPr sz="1600"/>
            </a:lvl7pPr>
            <a:lvl8pPr marL="3200252" indent="0" algn="ctr">
              <a:buNone/>
              <a:defRPr sz="1600"/>
            </a:lvl8pPr>
            <a:lvl9pPr marL="3657430" indent="0" algn="ctr">
              <a:buNone/>
              <a:defRPr sz="1600"/>
            </a:lvl9pPr>
          </a:lstStyle>
          <a:p>
            <a:r>
              <a:t>Formatvorlage des Untertitelmasters durch Klicken bearbeiten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4312CFC-A765-5A4F-8E6A-FF86D2A83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363601"/>
            <a:ext cx="10515600" cy="1325563"/>
          </a:xfrm>
        </p:spPr>
        <p:txBody>
          <a:bodyPr/>
          <a:lstStyle/>
          <a:p>
            <a:r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3CC80090-3045-E24C-BC83-464B65BD3D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t>Textmasterformat bearbeiten</a:t>
            </a:r>
          </a:p>
          <a:p>
            <a:pPr lvl="1">
              <a:buNone/>
            </a:pPr>
            <a:r>
              <a:t>Zweite Ebene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8B663B-67D7-46E3-8A99-F4F3B42C0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004659B-4D51-40EA-B8CE-8DC180BC0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t>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4D04138-F8C4-420B-9940-1FD79B3358C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CE939E-E0BD-411A-8E14-33B5D0DF693C}" type="datetimeFigureOut">
              <a:t>9/1/2026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143C836-8FB6-406C-AA83-C0267A198AF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9C12424-24BC-4C5B-84DE-435B148AEC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A3581F2-6272-412A-A902-5A75FC5D81B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B8383E-3526-40F6-9070-BD54FF8C1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buNone/>
              <a:defRPr sz="60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73009AE-40C3-4346-98CA-6EDAADBD04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buNone/>
            </a:pPr>
            <a:r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7C4D15D-6D82-4924-BA48-6FF5D7B0615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CE939E-E0BD-411A-8E14-33B5D0DF693C}" type="datetimeFigureOut">
              <a:t>9/1/2026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1B2199-5851-4BC5-BCE8-BC296F33F53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3B9FC79-1D4B-4DF3-B963-51FA23AC874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A3581F2-6272-412A-A902-5A75FC5D81B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22092D-1052-4709-865B-8BD797166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EEC16F5-DF86-4D07-81B3-2CC1B6012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>
              <a:buNone/>
            </a:pPr>
            <a:r>
              <a:t>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E46DBDD-F14C-401B-AC05-802683D83352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>
              <a:buNone/>
            </a:pPr>
            <a:r>
              <a:t>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E8832C3-FB8F-483D-AB19-322C883F039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CE939E-E0BD-411A-8E14-33B5D0DF693C}" type="datetimeFigureOut">
              <a:t>9/1/2026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DB932DD-1CAA-4EDF-ADA2-E1D2BE6D1AB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C3B5EF9-17D1-49BE-AB46-046929AB6AA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A3581F2-6272-412A-A902-5A75FC5D81B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B4E219-F14D-4252-A75F-CA9CE8BD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D2256B5-A4DA-4750-94F8-FAF1EC1C0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buNone/>
            </a:pPr>
            <a:r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124F2C0-B482-4186-82FA-47E137B00121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>
              <a:buNone/>
            </a:pPr>
            <a:r>
              <a:t>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5706071-10B6-4A91-9C3A-6582C1687E68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buNone/>
            </a:pPr>
            <a:r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FC74FC9-88CB-4EC0-A429-A5CBC0530D87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>
              <a:buNone/>
            </a:pPr>
            <a:r>
              <a:t>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DD35A8C-085B-4F28-9A94-D41E5618E2F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CE939E-E0BD-411A-8E14-33B5D0DF693C}" type="datetimeFigureOut">
              <a:t>9/1/2026</a:t>
            </a:fld>
            <a:endParaRPr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CBEA9B2-70B4-40D8-8561-770A222AC2B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FDE53B6-35E6-486B-8522-5BC1C43BA1F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A3581F2-6272-412A-A902-5A75FC5D81B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AF7928-4C0A-4B95-8C01-991E5C37C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65C93A3-6753-48AB-BA27-62A28A8E397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CE939E-E0BD-411A-8E14-33B5D0DF693C}" type="datetimeFigureOut">
              <a:t>9/1/2026</a:t>
            </a:fld>
            <a:endParaRPr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420880C-49CE-4C0E-AF69-31D43C1E4B9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3847EDC-64B4-433E-8485-3FC1EB9B4B2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A3581F2-6272-412A-A902-5A75FC5D81B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01994C8-670E-4545-911F-706BFE0D36C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CE939E-E0BD-411A-8E14-33B5D0DF693C}" type="datetimeFigureOut">
              <a:t>9/1/2026</a:t>
            </a:fld>
            <a:endParaRPr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ECC917C-C5A4-437B-B2A4-C204F66C970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1ACD63F-5471-4137-944D-ED6D60EC423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A3581F2-6272-412A-A902-5A75FC5D81B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3B412C-C80E-4D55-BB0A-2C17C9CD6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buNone/>
              <a:defRPr sz="32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70851C6-8864-42F1-BF0C-09DD094E9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>
            <a:pPr lvl="0">
              <a:buNone/>
            </a:pPr>
            <a:r>
              <a:t>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DD56961-1F20-4D05-9E1E-6E11F1A89E30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buNone/>
            </a:pPr>
            <a:r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28DA496-055D-4AE2-A3F1-F0F502117DD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CE939E-E0BD-411A-8E14-33B5D0DF693C}" type="datetimeFigureOut">
              <a:t>9/1/2026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E42BC3E-986B-49D9-9C61-EB7F7573AB0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32A8F82-F953-4E6B-A4B8-D66FB5601F5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A3581F2-6272-412A-A902-5A75FC5D81B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F3918C-D963-49D3-889F-0D35119A6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buNone/>
              <a:defRPr sz="32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E9C4ADA-AC26-4491-8306-18D6A04860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82DFCDD-E6D7-49FA-8934-0D3B2E7902F0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buNone/>
            </a:pPr>
            <a:r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4ECC9B2-DD79-4D92-8076-95EE771EE73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CE939E-E0BD-411A-8E14-33B5D0DF693C}" type="datetimeFigureOut">
              <a:t>9/1/2026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B195A27-7D53-4A16-AA48-F0EDD4EEA83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E58D50A-5BC8-4156-A334-4613592E1F7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A3581F2-6272-412A-A902-5A75FC5D81B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397FC17-F91E-4A6A-8D77-F26472E24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059FC5E-AD21-4958-9861-838B3F641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buNone/>
            </a:pPr>
            <a:r>
              <a:t>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B542FF5-6462-4732-A4DC-7CE8EAC60A34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E939E-E0BD-411A-8E14-33B5D0DF693C}" type="datetimeFigureOut">
              <a:t>9/1/2026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C5A077F-5CCF-4B7A-9A8B-E44B8C8E83C5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E15C128-C773-44A0-9A36-22F0FA8915D5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581F2-6272-412A-A902-5A75FC5D81B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>
            <a:extLst>
              <a:ext uri="{FF2B5EF4-FFF2-40B4-BE49-F238E27FC236}">
                <a16:creationId xmlns:a16="http://schemas.microsoft.com/office/drawing/2014/main" xmlns="" id="{FBAD8EEC-36F1-4F7A-8AB0-D29103A99A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1999" cy="6857997"/>
          </a:xfrm>
          <a:prstGeom prst="rect">
            <a:avLst/>
          </a:prstGeom>
          <a:blipFill>
            <a:blip r:embed="rId9"/>
            <a:stretch>
              <a:fillRect/>
            </a:stretch>
          </a:blip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2" name="Holder 2">
            <a:extLst>
              <a:ext uri="{FF2B5EF4-FFF2-40B4-BE49-F238E27FC236}">
                <a16:creationId xmlns:a16="http://schemas.microsoft.com/office/drawing/2014/main" xmlns="" id="{E6442096-716E-4DE4-B5F1-78A702822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995" y="149927"/>
            <a:ext cx="11748008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buNone/>
              <a:defRPr sz="2400" b="1" i="0">
                <a:solidFill>
                  <a:srgbClr val="FF0000"/>
                </a:solidFill>
                <a:latin typeface="Inter Black"/>
                <a:ea typeface="Inter Black"/>
                <a:cs typeface="Inter Black"/>
              </a:defRPr>
            </a:lvl1pPr>
          </a:lstStyle>
          <a:p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xmlns="" id="{E5BEFE3D-3FA4-4823-80CB-AECA42001A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799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buNone/>
              <a:defRPr/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xmlns="" id="{AE52E429-069F-4A23-965F-1AD55BDB0EB9}"/>
              </a:ext>
            </a:extLst>
          </p:cNvPr>
          <p:cNvSpPr>
            <a:spLocks noGrp="1"/>
          </p:cNvSpPr>
          <p:nvPr>
            <p:ph type="ftr" idx="5"/>
          </p:nvPr>
        </p:nvSpPr>
        <p:spPr>
          <a:xfrm>
            <a:off x="4145280" y="6377940"/>
            <a:ext cx="390143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xmlns="" id="{0B83FA42-57CF-40FD-B472-A3F04B369F37}"/>
              </a:ext>
            </a:extLst>
          </p:cNvPr>
          <p:cNvSpPr>
            <a:spLocks noGrp="1"/>
          </p:cNvSpPr>
          <p:nvPr>
            <p:ph type="dt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t>9/1/2026</a:t>
            </a:fld>
            <a:endParaRPr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xmlns="" id="{FA951DF5-B47F-434A-9D2C-FEF7C2CE66C7}"/>
              </a:ext>
            </a:extLst>
          </p:cNvPr>
          <p:cNvSpPr>
            <a:spLocks noGrp="1"/>
          </p:cNvSpPr>
          <p:nvPr>
            <p:ph type="sldNum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</p:sldLayoutIdLst>
  <p:txStyles>
    <p:titleStyle>
      <a:lvl1pPr>
        <a:buNone/>
        <a:defRPr>
          <a:latin typeface="+mj-lt"/>
          <a:ea typeface="+mj-lt"/>
          <a:cs typeface="+mj-lt"/>
        </a:defRPr>
      </a:lvl1pPr>
    </p:titleStyle>
    <p:bodyStyle>
      <a:lvl1pPr marL="0">
        <a:buNone/>
        <a:defRPr>
          <a:latin typeface="+mn-lt"/>
          <a:ea typeface="+mn-lt"/>
          <a:cs typeface="+mn-lt"/>
        </a:defRPr>
      </a:lvl1pPr>
      <a:lvl2pPr marL="457200">
        <a:buNone/>
        <a:defRPr>
          <a:latin typeface="+mn-lt"/>
          <a:ea typeface="+mn-lt"/>
          <a:cs typeface="+mn-lt"/>
        </a:defRPr>
      </a:lvl2pPr>
      <a:lvl3pPr marL="914400">
        <a:buNone/>
        <a:defRPr>
          <a:latin typeface="+mn-lt"/>
          <a:ea typeface="+mn-lt"/>
          <a:cs typeface="+mn-lt"/>
        </a:defRPr>
      </a:lvl3pPr>
      <a:lvl4pPr marL="1371600">
        <a:buNone/>
        <a:defRPr>
          <a:latin typeface="+mn-lt"/>
          <a:ea typeface="+mn-lt"/>
          <a:cs typeface="+mn-lt"/>
        </a:defRPr>
      </a:lvl4pPr>
      <a:lvl5pPr marL="1828800">
        <a:buNone/>
        <a:defRPr>
          <a:latin typeface="+mn-lt"/>
          <a:ea typeface="+mn-lt"/>
          <a:cs typeface="+mn-lt"/>
        </a:defRPr>
      </a:lvl5pPr>
      <a:lvl6pPr marL="2286000">
        <a:buNone/>
        <a:defRPr>
          <a:latin typeface="+mn-lt"/>
          <a:ea typeface="+mn-lt"/>
          <a:cs typeface="+mn-lt"/>
        </a:defRPr>
      </a:lvl6pPr>
      <a:lvl7pPr marL="2743200">
        <a:buNone/>
        <a:defRPr>
          <a:latin typeface="+mn-lt"/>
          <a:ea typeface="+mn-lt"/>
          <a:cs typeface="+mn-lt"/>
        </a:defRPr>
      </a:lvl7pPr>
      <a:lvl8pPr marL="3200400">
        <a:buNone/>
        <a:defRPr>
          <a:latin typeface="+mn-lt"/>
          <a:ea typeface="+mn-lt"/>
          <a:cs typeface="+mn-lt"/>
        </a:defRPr>
      </a:lvl8pPr>
      <a:lvl9pPr marL="3657600">
        <a:buNone/>
        <a:defRPr>
          <a:latin typeface="+mn-lt"/>
          <a:ea typeface="+mn-lt"/>
          <a:cs typeface="+mn-lt"/>
        </a:defRPr>
      </a:lvl9pPr>
    </p:bodyStyle>
    <p:otherStyle>
      <a:lvl1pPr marL="0">
        <a:buNone/>
        <a:defRPr>
          <a:latin typeface="+mn-lt"/>
          <a:ea typeface="+mn-lt"/>
          <a:cs typeface="+mn-lt"/>
        </a:defRPr>
      </a:lvl1pPr>
      <a:lvl2pPr marL="457200">
        <a:buNone/>
        <a:defRPr>
          <a:latin typeface="+mn-lt"/>
          <a:ea typeface="+mn-lt"/>
          <a:cs typeface="+mn-lt"/>
        </a:defRPr>
      </a:lvl2pPr>
      <a:lvl3pPr marL="914400">
        <a:buNone/>
        <a:defRPr>
          <a:latin typeface="+mn-lt"/>
          <a:ea typeface="+mn-lt"/>
          <a:cs typeface="+mn-lt"/>
        </a:defRPr>
      </a:lvl3pPr>
      <a:lvl4pPr marL="1371600">
        <a:buNone/>
        <a:defRPr>
          <a:latin typeface="+mn-lt"/>
          <a:ea typeface="+mn-lt"/>
          <a:cs typeface="+mn-lt"/>
        </a:defRPr>
      </a:lvl4pPr>
      <a:lvl5pPr marL="1828800">
        <a:buNone/>
        <a:defRPr>
          <a:latin typeface="+mn-lt"/>
          <a:ea typeface="+mn-lt"/>
          <a:cs typeface="+mn-lt"/>
        </a:defRPr>
      </a:lvl5pPr>
      <a:lvl6pPr marL="2286000">
        <a:buNone/>
        <a:defRPr>
          <a:latin typeface="+mn-lt"/>
          <a:ea typeface="+mn-lt"/>
          <a:cs typeface="+mn-lt"/>
        </a:defRPr>
      </a:lvl6pPr>
      <a:lvl7pPr marL="2743200">
        <a:buNone/>
        <a:defRPr>
          <a:latin typeface="+mn-lt"/>
          <a:ea typeface="+mn-lt"/>
          <a:cs typeface="+mn-lt"/>
        </a:defRPr>
      </a:lvl7pPr>
      <a:lvl8pPr marL="3200400">
        <a:buNone/>
        <a:defRPr>
          <a:latin typeface="+mn-lt"/>
          <a:ea typeface="+mn-lt"/>
          <a:cs typeface="+mn-lt"/>
        </a:defRPr>
      </a:lvl8pPr>
      <a:lvl9pPr marL="3657600">
        <a:buNone/>
        <a:defRPr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el 9">
            <a:extLst>
              <a:ext uri="{FF2B5EF4-FFF2-40B4-BE49-F238E27FC236}">
                <a16:creationId xmlns:a16="http://schemas.microsoft.com/office/drawing/2014/main" xmlns="" id="{610D201F-4A62-4E42-9F2E-4FC6BE364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3490" y="428370"/>
            <a:ext cx="10514862" cy="1571063"/>
          </a:xfrm>
        </p:spPr>
        <p:txBody>
          <a:bodyPr/>
          <a:lstStyle/>
          <a:p>
            <a:r>
              <a:rPr sz="8000" b="1">
                <a:solidFill>
                  <a:schemeClr val="bg1"/>
                </a:solidFill>
              </a:rPr>
              <a:t> SALES PROCESS</a:t>
            </a:r>
            <a:endParaRPr sz="8004" b="1">
              <a:solidFill>
                <a:schemeClr val="bg1"/>
              </a:solidFill>
            </a:endParaRPr>
          </a:p>
        </p:txBody>
      </p:sp>
      <p:sp>
        <p:nvSpPr>
          <p:cNvPr id="11" name="Untertitel 10">
            <a:extLst>
              <a:ext uri="{FF2B5EF4-FFF2-40B4-BE49-F238E27FC236}">
                <a16:creationId xmlns:a16="http://schemas.microsoft.com/office/drawing/2014/main" xmlns="" id="{68B5F53A-FFDF-ED40-BFAD-79E51E0863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1109" y="0"/>
            <a:ext cx="9419624" cy="856740"/>
          </a:xfrm>
        </p:spPr>
        <p:txBody>
          <a:bodyPr/>
          <a:lstStyle/>
          <a:p>
            <a:r>
              <a:rPr sz="3200">
                <a:solidFill>
                  <a:schemeClr val="bg1"/>
                </a:solidFill>
              </a:rPr>
              <a:t> STORE + TRADE</a:t>
            </a:r>
          </a:p>
        </p:txBody>
      </p:sp>
    </p:spTree>
    <p:extLst>
      <p:ext uri="{BB962C8B-B14F-4D97-AF65-F5344CB8AC3E}">
        <p14:creationId xmlns:p14="http://schemas.microsoft.com/office/powerpoint/2010/main" val="2963640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B861D22C-D55C-434D-B0EE-674D25F160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43776" y="-76200"/>
            <a:ext cx="4933950" cy="854227"/>
          </a:xfrm>
        </p:spPr>
        <p:txBody>
          <a:bodyPr>
            <a:noAutofit/>
          </a:bodyPr>
          <a:lstStyle/>
          <a:p>
            <a:r>
              <a:rPr sz="2800" b="1">
                <a:solidFill>
                  <a:schemeClr val="bg1"/>
                </a:solidFill>
                <a:latin typeface="Inter Display ExtraBold"/>
                <a:ea typeface="Inter Display ExtraBold"/>
                <a:cs typeface="Inter Display ExtraBold"/>
              </a:rPr>
              <a:t>TRADE 4: ORDER + FOLLOW UP</a:t>
            </a:r>
            <a:endParaRPr sz="2800">
              <a:solidFill>
                <a:schemeClr val="bg1"/>
              </a:solidFill>
              <a:latin typeface="Inter Display ExtraBold"/>
              <a:ea typeface="Inter Display ExtraBold"/>
              <a:cs typeface="Inter Display ExtraBold"/>
            </a:endParaRP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553" y="609600"/>
            <a:ext cx="5480447" cy="5562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C6D847C-88B9-4364-A210-15B9B88BB1D8}"/>
              </a:ext>
            </a:extLst>
          </p:cNvPr>
          <p:cNvSpPr>
            <a:spLocks noGrp="1"/>
          </p:cNvSpPr>
          <p:nvPr/>
        </p:nvSpPr>
        <p:spPr>
          <a:xfrm>
            <a:off x="1" y="0"/>
            <a:ext cx="12191999" cy="61555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400" b="0" i="0" u="none" cap="none" spc="0">
                <a:ln>
                  <a:noFill/>
                </a:ln>
                <a:solidFill>
                  <a:prstClr val="white"/>
                </a:solidFill>
                <a:latin typeface="Inter Display Black"/>
                <a:ea typeface="Inter Display Black"/>
                <a:cs typeface="Inter Display Black"/>
              </a:rPr>
              <a:t>TRADE 4: ORDER + FOLLOW UP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E08B52E-7E4D-422F-9D80-BC9F637B1BFE}"/>
              </a:ext>
            </a:extLst>
          </p:cNvPr>
          <p:cNvSpPr>
            <a:spLocks noGrp="1"/>
          </p:cNvSpPr>
          <p:nvPr/>
        </p:nvSpPr>
        <p:spPr>
          <a:xfrm>
            <a:off x="552450" y="1028700"/>
            <a:ext cx="5905500" cy="4810125"/>
          </a:xfrm>
          <a:prstGeom prst="rect">
            <a:avLst/>
          </a:prstGeom>
          <a:noFill/>
        </p:spPr>
        <p:txBody>
          <a:bodyPr wrap="square" lIns="0" tIns="0" rIns="76200" bIns="0" anchor="t">
            <a:normAutofit/>
          </a:bodyPr>
          <a:lstStyle/>
          <a:p>
            <a:pPr>
              <a:spcAft>
                <a:spcPts val="8"/>
              </a:spcAft>
              <a:defRPr sz="1425">
                <a:solidFill>
                  <a:srgbClr val="111111"/>
                </a:solidFill>
              </a:defRPr>
            </a:pP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1</a:t>
            </a:r>
            <a:r>
              <a:rPr lang="en-US"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CONFIRM</a:t>
            </a:r>
            <a:r>
              <a:rPr lang="en-US"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:</a:t>
            </a: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4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Repeat the agreed products, options, quantities, prices, availability and timing</a:t>
            </a:r>
            <a:r>
              <a:rPr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endParaRPr lang="en-US" sz="1425" dirty="0" smtClean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8"/>
              </a:spcAft>
              <a:defRPr sz="1425">
                <a:solidFill>
                  <a:srgbClr val="111111"/>
                </a:solidFill>
              </a:defRPr>
            </a:pPr>
            <a:endParaRPr sz="14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8"/>
              </a:spcAft>
              <a:defRPr sz="1425">
                <a:solidFill>
                  <a:srgbClr val="111111"/>
                </a:solidFill>
              </a:defRPr>
            </a:pP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2</a:t>
            </a:r>
            <a:r>
              <a:rPr lang="en-US"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ORDER</a:t>
            </a:r>
            <a:r>
              <a:rPr lang="en-US"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: </a:t>
            </a:r>
            <a:r>
              <a:rPr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Add </a:t>
            </a:r>
            <a:r>
              <a:rPr sz="14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agreed items to OMS and enter the required PO number or order reference</a:t>
            </a:r>
            <a:r>
              <a:rPr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endParaRPr lang="en-US" sz="1425" dirty="0" smtClean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8"/>
              </a:spcAft>
              <a:defRPr sz="1425">
                <a:solidFill>
                  <a:srgbClr val="111111"/>
                </a:solidFill>
              </a:defRPr>
            </a:pPr>
            <a:endParaRPr sz="14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8"/>
              </a:spcAft>
              <a:defRPr sz="1425">
                <a:solidFill>
                  <a:srgbClr val="111111"/>
                </a:solidFill>
              </a:defRPr>
            </a:pP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3</a:t>
            </a:r>
            <a:r>
              <a:rPr lang="en-US"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SHARE</a:t>
            </a:r>
            <a:r>
              <a:rPr lang="en-US"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:</a:t>
            </a: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4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Cart icon &gt; three dots &gt; Share Cart. The order is sent to </a:t>
            </a:r>
            <a:r>
              <a:rPr lang="en-US"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us</a:t>
            </a:r>
            <a:r>
              <a:rPr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4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for review and confirmation</a:t>
            </a:r>
            <a:r>
              <a:rPr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endParaRPr lang="en-US" sz="1425" dirty="0" smtClean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8"/>
              </a:spcAft>
              <a:defRPr sz="1425">
                <a:solidFill>
                  <a:srgbClr val="111111"/>
                </a:solidFill>
              </a:defRPr>
            </a:pPr>
            <a:endParaRPr sz="14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8"/>
              </a:spcAft>
              <a:defRPr sz="1425">
                <a:solidFill>
                  <a:srgbClr val="111111"/>
                </a:solidFill>
              </a:defRPr>
            </a:pP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4</a:t>
            </a:r>
            <a:r>
              <a:rPr lang="en-US"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UPDATE</a:t>
            </a:r>
            <a:r>
              <a:rPr lang="en-US"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:</a:t>
            </a: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4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Tell the customer when the order is confirmed and raise any stock or delivery issue promptly</a:t>
            </a:r>
            <a:r>
              <a:rPr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endParaRPr lang="en-US" sz="1425" dirty="0" smtClean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8"/>
              </a:spcAft>
              <a:defRPr sz="1425">
                <a:solidFill>
                  <a:srgbClr val="111111"/>
                </a:solidFill>
              </a:defRPr>
            </a:pPr>
            <a:endParaRPr sz="14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8"/>
              </a:spcAft>
              <a:defRPr sz="1425">
                <a:solidFill>
                  <a:srgbClr val="111111"/>
                </a:solidFill>
              </a:defRPr>
            </a:pP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5</a:t>
            </a:r>
            <a:r>
              <a:rPr lang="en-US"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</a:t>
            </a:r>
            <a:r>
              <a:rPr sz="14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FOLLOW </a:t>
            </a: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UP</a:t>
            </a:r>
            <a:r>
              <a:rPr lang="en-US"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: </a:t>
            </a:r>
            <a:r>
              <a:rPr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Check </a:t>
            </a:r>
            <a:r>
              <a:rPr sz="14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delivery, resolve problems and ask what support or reorder is needed next.</a:t>
            </a:r>
          </a:p>
        </p:txBody>
      </p:sp>
    </p:spTree>
    <p:extLst>
      <p:ext uri="{BB962C8B-B14F-4D97-AF65-F5344CB8AC3E}">
        <p14:creationId xmlns:p14="http://schemas.microsoft.com/office/powerpoint/2010/main" val="3149138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B861D22C-D55C-434D-B0EE-674D25F160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43776" y="-76200"/>
            <a:ext cx="4933950" cy="854227"/>
          </a:xfrm>
        </p:spPr>
        <p:txBody>
          <a:bodyPr>
            <a:noAutofit/>
          </a:bodyPr>
          <a:lstStyle/>
          <a:p>
            <a:r>
              <a:rPr sz="2800" b="1">
                <a:solidFill>
                  <a:schemeClr val="bg1"/>
                </a:solidFill>
                <a:latin typeface="Inter Display ExtraBold"/>
                <a:ea typeface="Inter Display ExtraBold"/>
                <a:cs typeface="Inter Display ExtraBold"/>
              </a:rPr>
              <a:t>THE SHARED SALES PROCESS</a:t>
            </a:r>
            <a:endParaRPr sz="2800">
              <a:solidFill>
                <a:schemeClr val="bg1"/>
              </a:solidFill>
              <a:latin typeface="Inter Display ExtraBold"/>
              <a:ea typeface="Inter Display ExtraBold"/>
              <a:cs typeface="Inter Display ExtraBold"/>
            </a:endParaRPr>
          </a:p>
        </p:txBody>
      </p:sp>
      <p:pic>
        <p:nvPicPr>
          <p:cNvPr id="26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553" y="609600"/>
            <a:ext cx="5480447" cy="5562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C6D847C-88B9-4364-A210-15B9B88BB1D8}"/>
              </a:ext>
            </a:extLst>
          </p:cNvPr>
          <p:cNvSpPr>
            <a:spLocks noGrp="1"/>
          </p:cNvSpPr>
          <p:nvPr/>
        </p:nvSpPr>
        <p:spPr>
          <a:xfrm>
            <a:off x="1" y="0"/>
            <a:ext cx="12191999" cy="61555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400" b="0" i="0" u="none" cap="none" spc="0">
                <a:ln>
                  <a:noFill/>
                </a:ln>
                <a:solidFill>
                  <a:prstClr val="white"/>
                </a:solidFill>
                <a:latin typeface="Inter Display Black"/>
                <a:ea typeface="Inter Display Black"/>
                <a:cs typeface="Inter Display Black"/>
              </a:rPr>
              <a:t>THE SHARED SALES PROCESS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E08B52E-7E4D-422F-9D80-BC9F637B1BFE}"/>
              </a:ext>
            </a:extLst>
          </p:cNvPr>
          <p:cNvSpPr>
            <a:spLocks noGrp="1"/>
          </p:cNvSpPr>
          <p:nvPr/>
        </p:nvSpPr>
        <p:spPr>
          <a:xfrm>
            <a:off x="571500" y="1066800"/>
            <a:ext cx="5810250" cy="518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defRPr sz="1125" b="1">
                <a:solidFill>
                  <a:srgbClr val="E43D3A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E43D3A"/>
                </a:solidFill>
                <a:latin typeface="Arial"/>
                <a:ea typeface="Arial"/>
                <a:cs typeface="Arial"/>
              </a:rPr>
              <a:t>STORE: WELCOME  •  TRADE: MAKE CONTACT</a:t>
            </a:r>
            <a:endParaRPr/>
          </a:p>
        </p:txBody>
      </p:sp>
      <p:sp>
        <p:nvSpPr>
          <p:cNvPr id="13" name="flow-arrow-1">
            <a:extLst>
              <a:ext uri="{FF2B5EF4-FFF2-40B4-BE49-F238E27FC236}">
                <a16:creationId xmlns:a16="http://schemas.microsoft.com/office/drawing/2014/main" xmlns="" id="{F1C30A08-3FB8-499C-B933-12655C8B1848}"/>
              </a:ext>
            </a:extLst>
          </p:cNvPr>
          <p:cNvSpPr>
            <a:spLocks noGrp="1"/>
          </p:cNvSpPr>
          <p:nvPr/>
        </p:nvSpPr>
        <p:spPr>
          <a:xfrm>
            <a:off x="2238375" y="1771650"/>
            <a:ext cx="323850" cy="209550"/>
          </a:xfrm>
          <a:prstGeom prst="rightArrow">
            <a:avLst/>
          </a:prstGeom>
          <a:solidFill>
            <a:srgbClr val="E43D3A"/>
          </a:solidFill>
          <a:ln w="9525">
            <a:solidFill>
              <a:srgbClr val="E43D3A"/>
            </a:solidFill>
            <a:prstDash val="solid"/>
          </a:ln>
        </p:spPr>
      </p:sp>
      <p:sp>
        <p:nvSpPr>
          <p:cNvPr id="14" name="flow-arrow-2">
            <a:extLst>
              <a:ext uri="{FF2B5EF4-FFF2-40B4-BE49-F238E27FC236}">
                <a16:creationId xmlns:a16="http://schemas.microsoft.com/office/drawing/2014/main" xmlns="" id="{D070B6ED-2FC0-4834-B7E8-779F8BDBA991}"/>
              </a:ext>
            </a:extLst>
          </p:cNvPr>
          <p:cNvSpPr>
            <a:spLocks noGrp="1"/>
          </p:cNvSpPr>
          <p:nvPr/>
        </p:nvSpPr>
        <p:spPr>
          <a:xfrm>
            <a:off x="4238625" y="1771650"/>
            <a:ext cx="323850" cy="209550"/>
          </a:xfrm>
          <a:prstGeom prst="rightArrow">
            <a:avLst/>
          </a:prstGeom>
          <a:solidFill>
            <a:srgbClr val="E43D3A"/>
          </a:solidFill>
          <a:ln w="9525">
            <a:solidFill>
              <a:srgbClr val="E43D3A"/>
            </a:solidFill>
            <a:prstDash val="solid"/>
          </a:ln>
        </p:spPr>
      </p:sp>
      <p:sp>
        <p:nvSpPr>
          <p:cNvPr id="15" name="flow-arrow-3">
            <a:extLst>
              <a:ext uri="{FF2B5EF4-FFF2-40B4-BE49-F238E27FC236}">
                <a16:creationId xmlns:a16="http://schemas.microsoft.com/office/drawing/2014/main" xmlns="" id="{08B7306D-FD28-421E-B145-011AB049EBB9}"/>
              </a:ext>
            </a:extLst>
          </p:cNvPr>
          <p:cNvSpPr>
            <a:spLocks noGrp="1"/>
          </p:cNvSpPr>
          <p:nvPr/>
        </p:nvSpPr>
        <p:spPr>
          <a:xfrm>
            <a:off x="5238750" y="2286000"/>
            <a:ext cx="209550" cy="342900"/>
          </a:xfrm>
          <a:prstGeom prst="downArrow">
            <a:avLst/>
          </a:prstGeom>
          <a:solidFill>
            <a:srgbClr val="E43D3A"/>
          </a:solidFill>
          <a:ln w="9525">
            <a:solidFill>
              <a:srgbClr val="E43D3A"/>
            </a:solidFill>
            <a:prstDash val="solid"/>
          </a:ln>
        </p:spPr>
      </p:sp>
      <p:sp>
        <p:nvSpPr>
          <p:cNvPr id="16" name="flow-arrow-4">
            <a:extLst>
              <a:ext uri="{FF2B5EF4-FFF2-40B4-BE49-F238E27FC236}">
                <a16:creationId xmlns:a16="http://schemas.microsoft.com/office/drawing/2014/main" xmlns="" id="{315C7E40-93D6-4842-90A7-1E21B0DBE658}"/>
              </a:ext>
            </a:extLst>
          </p:cNvPr>
          <p:cNvSpPr>
            <a:spLocks noGrp="1"/>
          </p:cNvSpPr>
          <p:nvPr/>
        </p:nvSpPr>
        <p:spPr>
          <a:xfrm>
            <a:off x="4238625" y="3009900"/>
            <a:ext cx="323850" cy="209550"/>
          </a:xfrm>
          <a:prstGeom prst="leftArrow">
            <a:avLst/>
          </a:prstGeom>
          <a:solidFill>
            <a:srgbClr val="E43D3A"/>
          </a:solidFill>
          <a:ln w="9525">
            <a:solidFill>
              <a:srgbClr val="E43D3A"/>
            </a:solidFill>
            <a:prstDash val="solid"/>
          </a:ln>
        </p:spPr>
      </p:sp>
      <p:sp>
        <p:nvSpPr>
          <p:cNvPr id="17" name="flow-arrow-5">
            <a:extLst>
              <a:ext uri="{FF2B5EF4-FFF2-40B4-BE49-F238E27FC236}">
                <a16:creationId xmlns:a16="http://schemas.microsoft.com/office/drawing/2014/main" xmlns="" id="{29CF5785-9C76-4590-B63F-ADA022F20A49}"/>
              </a:ext>
            </a:extLst>
          </p:cNvPr>
          <p:cNvSpPr>
            <a:spLocks noGrp="1"/>
          </p:cNvSpPr>
          <p:nvPr/>
        </p:nvSpPr>
        <p:spPr>
          <a:xfrm>
            <a:off x="2238375" y="3009900"/>
            <a:ext cx="323850" cy="209550"/>
          </a:xfrm>
          <a:prstGeom prst="leftArrow">
            <a:avLst/>
          </a:prstGeom>
          <a:solidFill>
            <a:srgbClr val="E43D3A"/>
          </a:solidFill>
          <a:ln w="9525">
            <a:solidFill>
              <a:srgbClr val="E43D3A"/>
            </a:solidFill>
            <a:prstDash val="solid"/>
          </a:ln>
        </p:spPr>
      </p:sp>
      <p:sp>
        <p:nvSpPr>
          <p:cNvPr id="18" name="flow-step-1">
            <a:extLst>
              <a:ext uri="{FF2B5EF4-FFF2-40B4-BE49-F238E27FC236}">
                <a16:creationId xmlns:a16="http://schemas.microsoft.com/office/drawing/2014/main" xmlns="" id="{C3794806-D59A-4145-80D4-E255867EA519}"/>
              </a:ext>
            </a:extLst>
          </p:cNvPr>
          <p:cNvSpPr>
            <a:spLocks noGrp="1"/>
          </p:cNvSpPr>
          <p:nvPr/>
        </p:nvSpPr>
        <p:spPr>
          <a:xfrm>
            <a:off x="571500" y="1476375"/>
            <a:ext cx="1666875" cy="800100"/>
          </a:xfrm>
          <a:prstGeom prst="roundRect">
            <a:avLst>
              <a:gd name="adj" fmla="val 9524"/>
            </a:avLst>
          </a:prstGeom>
          <a:solidFill>
            <a:srgbClr val="111111"/>
          </a:solidFill>
          <a:ln w="9525">
            <a:solidFill>
              <a:srgbClr val="111111"/>
            </a:solidFill>
            <a:prstDash val="solid"/>
          </a:ln>
        </p:spPr>
        <p:txBody>
          <a:bodyPr lIns="76200" tIns="47625" rIns="76200" bIns="47625" anchor="ctr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dirty="0" smtClean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  <a:endParaRPr sz="1200" b="1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WELCOME /</a:t>
            </a:r>
          </a:p>
          <a:p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MAKE CONTACT</a:t>
            </a:r>
          </a:p>
        </p:txBody>
      </p:sp>
      <p:sp>
        <p:nvSpPr>
          <p:cNvPr id="19" name="flow-step-2">
            <a:extLst>
              <a:ext uri="{FF2B5EF4-FFF2-40B4-BE49-F238E27FC236}">
                <a16:creationId xmlns:a16="http://schemas.microsoft.com/office/drawing/2014/main" xmlns="" id="{28DD45D4-0DC1-4A5F-B386-371F2A54C397}"/>
              </a:ext>
            </a:extLst>
          </p:cNvPr>
          <p:cNvSpPr>
            <a:spLocks noGrp="1"/>
          </p:cNvSpPr>
          <p:nvPr/>
        </p:nvSpPr>
        <p:spPr>
          <a:xfrm>
            <a:off x="2571750" y="1476375"/>
            <a:ext cx="1666875" cy="800100"/>
          </a:xfrm>
          <a:prstGeom prst="roundRect">
            <a:avLst>
              <a:gd name="adj" fmla="val 9524"/>
            </a:avLst>
          </a:prstGeom>
          <a:solidFill>
            <a:srgbClr val="111111"/>
          </a:solidFill>
          <a:ln w="9525">
            <a:solidFill>
              <a:srgbClr val="111111"/>
            </a:solidFill>
            <a:prstDash val="solid"/>
          </a:ln>
        </p:spPr>
        <p:txBody>
          <a:bodyPr lIns="76200" tIns="47625" rIns="76200" bIns="47625" anchor="ctr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dirty="0" smtClean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  <a:endParaRPr sz="1200" b="1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UNDERSTAND</a:t>
            </a:r>
          </a:p>
        </p:txBody>
      </p:sp>
      <p:sp>
        <p:nvSpPr>
          <p:cNvPr id="20" name="flow-step-3">
            <a:extLst>
              <a:ext uri="{FF2B5EF4-FFF2-40B4-BE49-F238E27FC236}">
                <a16:creationId xmlns:a16="http://schemas.microsoft.com/office/drawing/2014/main" xmlns="" id="{D6C4CFF6-061D-4930-AE4D-07A1129B7BAC}"/>
              </a:ext>
            </a:extLst>
          </p:cNvPr>
          <p:cNvSpPr>
            <a:spLocks noGrp="1"/>
          </p:cNvSpPr>
          <p:nvPr/>
        </p:nvSpPr>
        <p:spPr>
          <a:xfrm>
            <a:off x="4572000" y="1476375"/>
            <a:ext cx="1666875" cy="800100"/>
          </a:xfrm>
          <a:prstGeom prst="roundRect">
            <a:avLst>
              <a:gd name="adj" fmla="val 9524"/>
            </a:avLst>
          </a:prstGeom>
          <a:solidFill>
            <a:srgbClr val="E43D3A"/>
          </a:solidFill>
          <a:ln w="9525">
            <a:solidFill>
              <a:srgbClr val="E43D3A"/>
            </a:solidFill>
            <a:prstDash val="solid"/>
          </a:ln>
        </p:spPr>
        <p:txBody>
          <a:bodyPr lIns="76200" tIns="47625" rIns="76200" bIns="47625" anchor="ctr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dirty="0" smtClean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  <a:endParaRPr sz="1200" b="1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MATCH</a:t>
            </a:r>
          </a:p>
        </p:txBody>
      </p:sp>
      <p:sp>
        <p:nvSpPr>
          <p:cNvPr id="21" name="flow-step-4">
            <a:extLst>
              <a:ext uri="{FF2B5EF4-FFF2-40B4-BE49-F238E27FC236}">
                <a16:creationId xmlns:a16="http://schemas.microsoft.com/office/drawing/2014/main" xmlns="" id="{DC96D374-C165-4AC1-B7FE-880650AA2F26}"/>
              </a:ext>
            </a:extLst>
          </p:cNvPr>
          <p:cNvSpPr>
            <a:spLocks noGrp="1"/>
          </p:cNvSpPr>
          <p:nvPr/>
        </p:nvSpPr>
        <p:spPr>
          <a:xfrm>
            <a:off x="4572000" y="2667000"/>
            <a:ext cx="1666875" cy="800100"/>
          </a:xfrm>
          <a:prstGeom prst="roundRect">
            <a:avLst>
              <a:gd name="adj" fmla="val 9524"/>
            </a:avLst>
          </a:prstGeom>
          <a:solidFill>
            <a:srgbClr val="111111"/>
          </a:solidFill>
          <a:ln w="9525">
            <a:solidFill>
              <a:srgbClr val="111111"/>
            </a:solidFill>
            <a:prstDash val="solid"/>
          </a:ln>
        </p:spPr>
        <p:txBody>
          <a:bodyPr lIns="76200" tIns="47625" rIns="76200" bIns="47625" anchor="ctr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dirty="0" smtClean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  <a:endParaRPr sz="1200" b="1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CONFIRM</a:t>
            </a:r>
          </a:p>
        </p:txBody>
      </p:sp>
      <p:sp>
        <p:nvSpPr>
          <p:cNvPr id="22" name="flow-step-5">
            <a:extLst>
              <a:ext uri="{FF2B5EF4-FFF2-40B4-BE49-F238E27FC236}">
                <a16:creationId xmlns:a16="http://schemas.microsoft.com/office/drawing/2014/main" xmlns="" id="{B7965CD2-D2D3-4E90-A65E-6F33E6026F4C}"/>
              </a:ext>
            </a:extLst>
          </p:cNvPr>
          <p:cNvSpPr>
            <a:spLocks noGrp="1"/>
          </p:cNvSpPr>
          <p:nvPr/>
        </p:nvSpPr>
        <p:spPr>
          <a:xfrm>
            <a:off x="2571750" y="2667000"/>
            <a:ext cx="1666875" cy="800100"/>
          </a:xfrm>
          <a:prstGeom prst="roundRect">
            <a:avLst>
              <a:gd name="adj" fmla="val 9524"/>
            </a:avLst>
          </a:prstGeom>
          <a:solidFill>
            <a:srgbClr val="E43D3A"/>
          </a:solidFill>
          <a:ln w="9525">
            <a:solidFill>
              <a:srgbClr val="E43D3A"/>
            </a:solidFill>
            <a:prstDash val="solid"/>
          </a:ln>
        </p:spPr>
        <p:txBody>
          <a:bodyPr lIns="76200" tIns="47625" rIns="76200" bIns="47625" anchor="ctr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dirty="0" smtClean="0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  <a:endParaRPr sz="1200" b="1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COMPLETE</a:t>
            </a:r>
          </a:p>
        </p:txBody>
      </p:sp>
      <p:sp>
        <p:nvSpPr>
          <p:cNvPr id="23" name="flow-step-6">
            <a:extLst>
              <a:ext uri="{FF2B5EF4-FFF2-40B4-BE49-F238E27FC236}">
                <a16:creationId xmlns:a16="http://schemas.microsoft.com/office/drawing/2014/main" xmlns="" id="{E8FDFBEF-0399-48FD-8826-BEF0784B218D}"/>
              </a:ext>
            </a:extLst>
          </p:cNvPr>
          <p:cNvSpPr>
            <a:spLocks noGrp="1"/>
          </p:cNvSpPr>
          <p:nvPr/>
        </p:nvSpPr>
        <p:spPr>
          <a:xfrm>
            <a:off x="571500" y="2667000"/>
            <a:ext cx="1666875" cy="800100"/>
          </a:xfrm>
          <a:prstGeom prst="roundRect">
            <a:avLst>
              <a:gd name="adj" fmla="val 9524"/>
            </a:avLst>
          </a:prstGeom>
          <a:solidFill>
            <a:srgbClr val="111111"/>
          </a:solidFill>
          <a:ln w="9525">
            <a:solidFill>
              <a:srgbClr val="111111"/>
            </a:solidFill>
            <a:prstDash val="solid"/>
          </a:ln>
        </p:spPr>
        <p:txBody>
          <a:bodyPr lIns="76200" tIns="47625" rIns="76200" bIns="47625" anchor="ctr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dirty="0" smtClean="0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  <a:endParaRPr sz="1200" b="1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FOLLOW THROUGH</a:t>
            </a:r>
          </a:p>
        </p:txBody>
      </p:sp>
      <p:sp>
        <p:nvSpPr>
          <p:cNvPr id="24" name="flow-footer">
            <a:extLst>
              <a:ext uri="{FF2B5EF4-FFF2-40B4-BE49-F238E27FC236}">
                <a16:creationId xmlns:a16="http://schemas.microsoft.com/office/drawing/2014/main" xmlns="" id="{D700B86E-5B0A-42FA-90C0-78742F14C7C7}"/>
              </a:ext>
            </a:extLst>
          </p:cNvPr>
          <p:cNvSpPr>
            <a:spLocks noGrp="1"/>
          </p:cNvSpPr>
          <p:nvPr/>
        </p:nvSpPr>
        <p:spPr>
          <a:xfrm>
            <a:off x="571500" y="3857625"/>
            <a:ext cx="5667375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1050" b="1" dirty="0">
                <a:solidFill>
                  <a:srgbClr val="333333"/>
                </a:solidFill>
                <a:latin typeface="Arial"/>
                <a:ea typeface="Arial"/>
                <a:cs typeface="Arial"/>
              </a:rPr>
              <a:t>LISTEN FIRST  •  KEEP F.A.B. RELEVANT  •  MAKE THE NEXT STEP </a:t>
            </a:r>
            <a:r>
              <a:rPr sz="1050" b="1" dirty="0" smtClean="0">
                <a:solidFill>
                  <a:srgbClr val="333333"/>
                </a:solidFill>
                <a:latin typeface="Arial"/>
                <a:ea typeface="Arial"/>
                <a:cs typeface="Arial"/>
              </a:rPr>
              <a:t>CLEAR</a:t>
            </a:r>
            <a:r>
              <a:rPr lang="en-US" sz="1050" b="1" dirty="0" smtClean="0">
                <a:solidFill>
                  <a:srgbClr val="333333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050" b="1" dirty="0" smtClean="0">
                <a:solidFill>
                  <a:srgbClr val="333333"/>
                </a:solidFill>
                <a:latin typeface="Arial"/>
                <a:ea typeface="Arial"/>
                <a:cs typeface="Arial"/>
              </a:rPr>
            </a:br>
            <a:endParaRPr sz="1050" b="1" dirty="0">
              <a:solidFill>
                <a:srgbClr val="33333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5946" y="4475285"/>
            <a:ext cx="493248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sz="1200" b="1" i="0" dirty="0" smtClean="0">
                <a:effectLst/>
                <a:latin typeface="Segoe UI" panose="020B0502040204020203" pitchFamily="34" charset="0"/>
              </a:rPr>
              <a:t>F = Features</a:t>
            </a:r>
            <a:r>
              <a:rPr lang="en-US" sz="1200" b="0" i="0" dirty="0" smtClean="0">
                <a:effectLst/>
                <a:latin typeface="Segoe UI" panose="020B0502040204020203" pitchFamily="34" charset="0"/>
              </a:rPr>
              <a:t>: What the product has or what it does.</a:t>
            </a:r>
          </a:p>
          <a:p>
            <a:pPr fontAlgn="t"/>
            <a:r>
              <a:rPr lang="en-US" sz="1200" b="1" i="0" dirty="0" smtClean="0">
                <a:effectLst/>
                <a:latin typeface="Segoe UI" panose="020B0502040204020203" pitchFamily="34" charset="0"/>
              </a:rPr>
              <a:t>A = Advantages</a:t>
            </a:r>
            <a:r>
              <a:rPr lang="en-US" sz="1200" b="0" i="0" dirty="0" smtClean="0">
                <a:effectLst/>
                <a:latin typeface="Segoe UI" panose="020B0502040204020203" pitchFamily="34" charset="0"/>
              </a:rPr>
              <a:t>: Why that feature is useful compared to alternatives. </a:t>
            </a:r>
            <a:br>
              <a:rPr lang="en-US" sz="1200" b="0" i="0" dirty="0" smtClean="0">
                <a:effectLst/>
                <a:latin typeface="Segoe UI" panose="020B0502040204020203" pitchFamily="34" charset="0"/>
              </a:rPr>
            </a:br>
            <a:r>
              <a:rPr lang="en-US" sz="1200" b="1" i="0" dirty="0" smtClean="0">
                <a:effectLst/>
                <a:latin typeface="Segoe UI" panose="020B0502040204020203" pitchFamily="34" charset="0"/>
              </a:rPr>
              <a:t>B = Benefits</a:t>
            </a:r>
            <a:r>
              <a:rPr lang="en-US" sz="1200" b="0" i="0" dirty="0" smtClean="0">
                <a:effectLst/>
                <a:latin typeface="Segoe UI" panose="020B0502040204020203" pitchFamily="34" charset="0"/>
              </a:rPr>
              <a:t>: How it helps the customer solve a problem or achieve a goal.</a:t>
            </a:r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149138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B861D22C-D55C-434D-B0EE-674D25F160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43776" y="-76200"/>
            <a:ext cx="4933950" cy="854227"/>
          </a:xfrm>
        </p:spPr>
        <p:txBody>
          <a:bodyPr>
            <a:noAutofit/>
          </a:bodyPr>
          <a:lstStyle/>
          <a:p>
            <a:r>
              <a:rPr sz="2800" b="1">
                <a:solidFill>
                  <a:schemeClr val="bg1"/>
                </a:solidFill>
                <a:latin typeface="Inter Display ExtraBold"/>
                <a:ea typeface="Inter Display ExtraBold"/>
                <a:cs typeface="Inter Display ExtraBold"/>
              </a:rPr>
              <a:t>THE SALES FUNNEL</a:t>
            </a:r>
            <a:endParaRPr sz="2800">
              <a:solidFill>
                <a:schemeClr val="bg1"/>
              </a:solidFill>
              <a:latin typeface="Inter Display ExtraBold"/>
              <a:ea typeface="Inter Display ExtraBold"/>
              <a:cs typeface="Inter Display ExtraBold"/>
            </a:endParaRPr>
          </a:p>
        </p:txBody>
      </p:sp>
      <p:pic>
        <p:nvPicPr>
          <p:cNvPr id="21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553" y="609600"/>
            <a:ext cx="5480447" cy="5562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C6D847C-88B9-4364-A210-15B9B88BB1D8}"/>
              </a:ext>
            </a:extLst>
          </p:cNvPr>
          <p:cNvSpPr>
            <a:spLocks noGrp="1"/>
          </p:cNvSpPr>
          <p:nvPr/>
        </p:nvSpPr>
        <p:spPr>
          <a:xfrm>
            <a:off x="1" y="0"/>
            <a:ext cx="12191999" cy="61555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400" b="0" i="0" u="none" cap="none" spc="0">
                <a:ln>
                  <a:noFill/>
                </a:ln>
                <a:solidFill>
                  <a:prstClr val="white"/>
                </a:solidFill>
                <a:latin typeface="Inter Display Black"/>
                <a:ea typeface="Inter Display Black"/>
                <a:cs typeface="Inter Display Black"/>
              </a:rPr>
              <a:t>THE SALES FUNNEL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E08B52E-7E4D-422F-9D80-BC9F637B1BFE}"/>
              </a:ext>
            </a:extLst>
          </p:cNvPr>
          <p:cNvSpPr>
            <a:spLocks noGrp="1"/>
          </p:cNvSpPr>
          <p:nvPr/>
        </p:nvSpPr>
        <p:spPr>
          <a:xfrm>
            <a:off x="571500" y="1066800"/>
            <a:ext cx="5810250" cy="518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defRPr sz="1125" b="1">
                <a:solidFill>
                  <a:srgbClr val="E43D3A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E43D3A"/>
                </a:solidFill>
                <a:latin typeface="Arial"/>
                <a:ea typeface="Arial"/>
                <a:cs typeface="Arial"/>
              </a:rPr>
              <a:t>ONE FUNNEL • TWO ROUTES</a:t>
            </a:r>
            <a:endParaRPr/>
          </a:p>
        </p:txBody>
      </p:sp>
      <p:sp>
        <p:nvSpPr>
          <p:cNvPr id="13" name="funnel-stage-1">
            <a:extLst>
              <a:ext uri="{FF2B5EF4-FFF2-40B4-BE49-F238E27FC236}">
                <a16:creationId xmlns:a16="http://schemas.microsoft.com/office/drawing/2014/main" xmlns="" id="{0DAB2184-DAAF-49CF-9107-4693150367DA}"/>
              </a:ext>
            </a:extLst>
          </p:cNvPr>
          <p:cNvSpPr>
            <a:spLocks noGrp="1"/>
          </p:cNvSpPr>
          <p:nvPr/>
        </p:nvSpPr>
        <p:spPr>
          <a:xfrm>
            <a:off x="571500" y="1428750"/>
            <a:ext cx="5334000" cy="457200"/>
          </a:xfrm>
          <a:prstGeom prst="trapezoid">
            <a:avLst/>
          </a:prstGeom>
          <a:solidFill>
            <a:srgbClr val="111111"/>
          </a:solidFill>
          <a:ln w="9525">
            <a:solidFill>
              <a:srgbClr val="FFFFFF"/>
            </a:solidFill>
            <a:prstDash val="solid"/>
          </a:ln>
        </p:spPr>
        <p:txBody>
          <a:bodyPr lIns="76200" tIns="38100" rIns="76200" bIns="38100" anchor="ctr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dirty="0" smtClean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  </a:t>
            </a:r>
            <a:r>
              <a:rPr sz="12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MAKE CONTACT</a:t>
            </a:r>
          </a:p>
        </p:txBody>
      </p:sp>
      <p:sp>
        <p:nvSpPr>
          <p:cNvPr id="14" name="funnel-stage-2">
            <a:extLst>
              <a:ext uri="{FF2B5EF4-FFF2-40B4-BE49-F238E27FC236}">
                <a16:creationId xmlns:a16="http://schemas.microsoft.com/office/drawing/2014/main" xmlns="" id="{740848A9-4D3B-42EA-A9A2-F37557224771}"/>
              </a:ext>
            </a:extLst>
          </p:cNvPr>
          <p:cNvSpPr>
            <a:spLocks noGrp="1"/>
          </p:cNvSpPr>
          <p:nvPr/>
        </p:nvSpPr>
        <p:spPr>
          <a:xfrm>
            <a:off x="857250" y="1981200"/>
            <a:ext cx="4762500" cy="457200"/>
          </a:xfrm>
          <a:prstGeom prst="trapezoid">
            <a:avLst/>
          </a:prstGeom>
          <a:solidFill>
            <a:srgbClr val="2B2B2B"/>
          </a:solidFill>
          <a:ln w="9525">
            <a:solidFill>
              <a:srgbClr val="FFFFFF"/>
            </a:solidFill>
            <a:prstDash val="solid"/>
          </a:ln>
        </p:spPr>
        <p:txBody>
          <a:bodyPr lIns="76200" tIns="38100" rIns="76200" bIns="38100" anchor="ctr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dirty="0" smtClean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  </a:t>
            </a:r>
            <a:r>
              <a:rPr sz="12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NEED IDENTIFIED</a:t>
            </a:r>
          </a:p>
        </p:txBody>
      </p:sp>
      <p:sp>
        <p:nvSpPr>
          <p:cNvPr id="15" name="funnel-stage-3">
            <a:extLst>
              <a:ext uri="{FF2B5EF4-FFF2-40B4-BE49-F238E27FC236}">
                <a16:creationId xmlns:a16="http://schemas.microsoft.com/office/drawing/2014/main" xmlns="" id="{75396E87-8AEA-4C71-B499-EB77E3366DD5}"/>
              </a:ext>
            </a:extLst>
          </p:cNvPr>
          <p:cNvSpPr>
            <a:spLocks noGrp="1"/>
          </p:cNvSpPr>
          <p:nvPr/>
        </p:nvSpPr>
        <p:spPr>
          <a:xfrm>
            <a:off x="1143000" y="2533650"/>
            <a:ext cx="4191000" cy="457200"/>
          </a:xfrm>
          <a:prstGeom prst="trapezoid">
            <a:avLst/>
          </a:prstGeom>
          <a:solidFill>
            <a:srgbClr val="444444"/>
          </a:solidFill>
          <a:ln w="9525">
            <a:solidFill>
              <a:srgbClr val="FFFFFF"/>
            </a:solidFill>
            <a:prstDash val="solid"/>
          </a:ln>
        </p:spPr>
        <p:txBody>
          <a:bodyPr lIns="76200" tIns="38100" rIns="76200" bIns="38100" anchor="ctr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dirty="0" smtClean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  </a:t>
            </a:r>
            <a:r>
              <a:rPr sz="12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SUITABLE SOLUTION</a:t>
            </a:r>
          </a:p>
        </p:txBody>
      </p:sp>
      <p:sp>
        <p:nvSpPr>
          <p:cNvPr id="16" name="funnel-stage-4">
            <a:extLst>
              <a:ext uri="{FF2B5EF4-FFF2-40B4-BE49-F238E27FC236}">
                <a16:creationId xmlns:a16="http://schemas.microsoft.com/office/drawing/2014/main" xmlns="" id="{ED95CBD8-E1EB-442D-8461-8BBF174B0C75}"/>
              </a:ext>
            </a:extLst>
          </p:cNvPr>
          <p:cNvSpPr>
            <a:spLocks noGrp="1"/>
          </p:cNvSpPr>
          <p:nvPr/>
        </p:nvSpPr>
        <p:spPr>
          <a:xfrm>
            <a:off x="1428750" y="3086100"/>
            <a:ext cx="3619500" cy="457200"/>
          </a:xfrm>
          <a:prstGeom prst="trapezoid">
            <a:avLst/>
          </a:prstGeom>
          <a:solidFill>
            <a:srgbClr val="5A5A5A"/>
          </a:solidFill>
          <a:ln w="9525">
            <a:solidFill>
              <a:srgbClr val="FFFFFF"/>
            </a:solidFill>
            <a:prstDash val="solid"/>
          </a:ln>
        </p:spPr>
        <p:txBody>
          <a:bodyPr lIns="76200" tIns="38100" rIns="76200" bIns="38100" anchor="ctr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dirty="0" smtClean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  </a:t>
            </a:r>
            <a:r>
              <a:rPr sz="12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RECOMMENDATION / PROPOSAL</a:t>
            </a:r>
          </a:p>
        </p:txBody>
      </p:sp>
      <p:sp>
        <p:nvSpPr>
          <p:cNvPr id="17" name="funnel-stage-5">
            <a:extLst>
              <a:ext uri="{FF2B5EF4-FFF2-40B4-BE49-F238E27FC236}">
                <a16:creationId xmlns:a16="http://schemas.microsoft.com/office/drawing/2014/main" xmlns="" id="{A9976F59-C553-42F9-9224-18915935DC28}"/>
              </a:ext>
            </a:extLst>
          </p:cNvPr>
          <p:cNvSpPr>
            <a:spLocks noGrp="1"/>
          </p:cNvSpPr>
          <p:nvPr/>
        </p:nvSpPr>
        <p:spPr>
          <a:xfrm>
            <a:off x="1714500" y="3638550"/>
            <a:ext cx="3048000" cy="457200"/>
          </a:xfrm>
          <a:prstGeom prst="trapezoid">
            <a:avLst/>
          </a:prstGeom>
          <a:solidFill>
            <a:srgbClr val="E43D3A"/>
          </a:solidFill>
          <a:ln w="9525">
            <a:solidFill>
              <a:srgbClr val="FFFFFF"/>
            </a:solidFill>
            <a:prstDash val="solid"/>
          </a:ln>
        </p:spPr>
        <p:txBody>
          <a:bodyPr lIns="76200" tIns="38100" rIns="76200" bIns="38100" anchor="ctr">
            <a:normAutofit/>
          </a:bodyPr>
          <a:lstStyle/>
          <a:p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 dirty="0" smtClean="0">
                <a:solidFill>
                  <a:srgbClr val="FFFFFF"/>
                </a:solidFill>
                <a:latin typeface="Arial"/>
                <a:ea typeface="Arial"/>
                <a:cs typeface="Arial"/>
              </a:rPr>
              <a:t>5  </a:t>
            </a:r>
            <a:r>
              <a:rPr sz="1125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COMMITMENT</a:t>
            </a:r>
          </a:p>
        </p:txBody>
      </p:sp>
      <p:sp>
        <p:nvSpPr>
          <p:cNvPr id="18" name="funnel-stage-6">
            <a:extLst>
              <a:ext uri="{FF2B5EF4-FFF2-40B4-BE49-F238E27FC236}">
                <a16:creationId xmlns:a16="http://schemas.microsoft.com/office/drawing/2014/main" xmlns="" id="{EE9249DC-5B9C-4D83-A002-3F8DDC6CFEF3}"/>
              </a:ext>
            </a:extLst>
          </p:cNvPr>
          <p:cNvSpPr>
            <a:spLocks noGrp="1"/>
          </p:cNvSpPr>
          <p:nvPr/>
        </p:nvSpPr>
        <p:spPr>
          <a:xfrm>
            <a:off x="2000250" y="4191000"/>
            <a:ext cx="2476500" cy="457200"/>
          </a:xfrm>
          <a:prstGeom prst="trapezoid">
            <a:avLst/>
          </a:prstGeom>
          <a:solidFill>
            <a:srgbClr val="B72F2D"/>
          </a:solidFill>
          <a:ln w="9525">
            <a:solidFill>
              <a:srgbClr val="FFFFFF"/>
            </a:solidFill>
            <a:prstDash val="solid"/>
          </a:ln>
        </p:spPr>
        <p:txBody>
          <a:bodyPr lIns="76200" tIns="38100" rIns="76200" bIns="38100" anchor="ctr">
            <a:normAutofit/>
          </a:bodyPr>
          <a:lstStyle/>
          <a:p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 dirty="0" smtClean="0">
                <a:solidFill>
                  <a:srgbClr val="FFFFFF"/>
                </a:solidFill>
                <a:latin typeface="Arial"/>
                <a:ea typeface="Arial"/>
                <a:cs typeface="Arial"/>
              </a:rPr>
              <a:t>6  </a:t>
            </a:r>
            <a:r>
              <a:rPr sz="1125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COMPLETED SALE / CONFIRMED ORDER</a:t>
            </a:r>
          </a:p>
        </p:txBody>
      </p:sp>
      <p:sp>
        <p:nvSpPr>
          <p:cNvPr id="19" name="funnel-outcome">
            <a:extLst>
              <a:ext uri="{FF2B5EF4-FFF2-40B4-BE49-F238E27FC236}">
                <a16:creationId xmlns:a16="http://schemas.microsoft.com/office/drawing/2014/main" xmlns="" id="{D02C1D63-27DC-4427-BB83-C4597E4A56D9}"/>
              </a:ext>
            </a:extLst>
          </p:cNvPr>
          <p:cNvSpPr>
            <a:spLocks noGrp="1"/>
          </p:cNvSpPr>
          <p:nvPr/>
        </p:nvSpPr>
        <p:spPr>
          <a:xfrm>
            <a:off x="904875" y="4810125"/>
            <a:ext cx="4667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B72F2D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B72F2D"/>
                </a:solidFill>
                <a:latin typeface="Arial"/>
                <a:ea typeface="Arial"/>
                <a:cs typeface="Arial"/>
              </a:rPr>
              <a:t>FOLLOW THROUGH  →  REPEAT BUSINESS  →  MAKE CONTACT</a:t>
            </a:r>
          </a:p>
        </p:txBody>
      </p:sp>
    </p:spTree>
    <p:extLst>
      <p:ext uri="{BB962C8B-B14F-4D97-AF65-F5344CB8AC3E}">
        <p14:creationId xmlns:p14="http://schemas.microsoft.com/office/powerpoint/2010/main" val="3149138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B861D22C-D55C-434D-B0EE-674D25F160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43776" y="-76200"/>
            <a:ext cx="4933950" cy="854227"/>
          </a:xfrm>
        </p:spPr>
        <p:txBody>
          <a:bodyPr>
            <a:noAutofit/>
          </a:bodyPr>
          <a:lstStyle/>
          <a:p>
            <a:r>
              <a:rPr sz="2800" b="1">
                <a:solidFill>
                  <a:schemeClr val="bg1"/>
                </a:solidFill>
                <a:latin typeface="Inter Display ExtraBold"/>
                <a:ea typeface="Inter Display ExtraBold"/>
                <a:cs typeface="Inter Display ExtraBold"/>
              </a:rPr>
              <a:t>STORE 1: WELCOME + UNDERSTAND</a:t>
            </a:r>
            <a:endParaRPr sz="2800">
              <a:solidFill>
                <a:schemeClr val="bg1"/>
              </a:solidFill>
              <a:latin typeface="Inter Display ExtraBold"/>
              <a:ea typeface="Inter Display ExtraBold"/>
              <a:cs typeface="Inter Display ExtraBold"/>
            </a:endParaRP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553" y="609600"/>
            <a:ext cx="5480447" cy="5562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C6D847C-88B9-4364-A210-15B9B88BB1D8}"/>
              </a:ext>
            </a:extLst>
          </p:cNvPr>
          <p:cNvSpPr>
            <a:spLocks noGrp="1"/>
          </p:cNvSpPr>
          <p:nvPr/>
        </p:nvSpPr>
        <p:spPr>
          <a:xfrm>
            <a:off x="1" y="0"/>
            <a:ext cx="12191999" cy="61555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400" b="0" i="0" u="none" cap="none" spc="0">
                <a:ln>
                  <a:noFill/>
                </a:ln>
                <a:solidFill>
                  <a:prstClr val="white"/>
                </a:solidFill>
                <a:latin typeface="Inter Display Black"/>
                <a:ea typeface="Inter Display Black"/>
                <a:cs typeface="Inter Display Black"/>
              </a:rPr>
              <a:t>STORE 1: WELCOME + UNDERSTAND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E08B52E-7E4D-422F-9D80-BC9F637B1BFE}"/>
              </a:ext>
            </a:extLst>
          </p:cNvPr>
          <p:cNvSpPr>
            <a:spLocks noGrp="1"/>
          </p:cNvSpPr>
          <p:nvPr/>
        </p:nvSpPr>
        <p:spPr>
          <a:xfrm>
            <a:off x="552450" y="1028700"/>
            <a:ext cx="5905500" cy="4810125"/>
          </a:xfrm>
          <a:prstGeom prst="rect">
            <a:avLst/>
          </a:prstGeom>
          <a:noFill/>
        </p:spPr>
        <p:txBody>
          <a:bodyPr wrap="square" lIns="0" tIns="0" rIns="76200" bIns="0" anchor="t">
            <a:normAutofit/>
          </a:bodyPr>
          <a:lstStyle/>
          <a:p>
            <a:pPr>
              <a:spcAft>
                <a:spcPts val="8"/>
              </a:spcAft>
              <a:defRPr sz="1425">
                <a:solidFill>
                  <a:srgbClr val="111111"/>
                </a:solidFill>
              </a:defRPr>
            </a:pP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1</a:t>
            </a:r>
            <a:r>
              <a:rPr lang="en-US"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WELCOME</a:t>
            </a:r>
            <a:r>
              <a:rPr lang="en-US"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:</a:t>
            </a: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4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“Hi, welcome to </a:t>
            </a:r>
            <a:r>
              <a:rPr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36 </a:t>
            </a:r>
            <a:r>
              <a:rPr sz="14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Watersports. My name is ____. What brings you in today</a:t>
            </a:r>
            <a:r>
              <a:rPr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?”</a:t>
            </a:r>
            <a:r>
              <a:rPr lang="en-US"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</a:br>
            <a:endParaRPr sz="14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8"/>
              </a:spcAft>
              <a:defRPr sz="1425">
                <a:solidFill>
                  <a:srgbClr val="111111"/>
                </a:solidFill>
              </a:defRPr>
            </a:pP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2</a:t>
            </a:r>
            <a:r>
              <a:rPr lang="en-US"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INTRODUCE</a:t>
            </a:r>
            <a:r>
              <a:rPr lang="en-US"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:</a:t>
            </a: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4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Ask the customer’s name and use it naturally</a:t>
            </a:r>
            <a:r>
              <a:rPr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lang="en-US"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</a:br>
            <a:endParaRPr sz="14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8"/>
              </a:spcAft>
              <a:defRPr sz="1425">
                <a:solidFill>
                  <a:srgbClr val="111111"/>
                </a:solidFill>
              </a:defRPr>
            </a:pP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3</a:t>
            </a:r>
            <a:r>
              <a:rPr lang="en-US"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</a:t>
            </a:r>
            <a:r>
              <a:rPr sz="14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FACT </a:t>
            </a: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FIND</a:t>
            </a:r>
            <a:r>
              <a:rPr lang="en-US"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:</a:t>
            </a: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4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Ask open questions about what they need and how they will use it</a:t>
            </a:r>
            <a:r>
              <a:rPr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lang="en-US"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</a:br>
            <a:endParaRPr sz="14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8"/>
              </a:spcAft>
              <a:defRPr sz="1425">
                <a:solidFill>
                  <a:srgbClr val="111111"/>
                </a:solidFill>
              </a:defRPr>
            </a:pP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4</a:t>
            </a:r>
            <a:r>
              <a:rPr lang="en-US"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PRIORITIES</a:t>
            </a:r>
            <a:r>
              <a:rPr lang="en-US"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:</a:t>
            </a: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4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Ask which two or three matter most: performance, reliability, image, comfort, environment or style</a:t>
            </a:r>
            <a:r>
              <a:rPr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lang="en-US"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</a:br>
            <a:endParaRPr sz="14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8"/>
              </a:spcAft>
              <a:defRPr sz="1425">
                <a:solidFill>
                  <a:srgbClr val="111111"/>
                </a:solidFill>
              </a:defRPr>
            </a:pP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5</a:t>
            </a:r>
            <a:r>
              <a:rPr lang="en-US"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</a:t>
            </a:r>
            <a:r>
              <a:rPr sz="14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ASK </a:t>
            </a: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WHY</a:t>
            </a:r>
            <a:r>
              <a:rPr lang="en-US"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: </a:t>
            </a:r>
            <a:r>
              <a:rPr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Understand </a:t>
            </a:r>
            <a:r>
              <a:rPr sz="14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why those priorities matter to the customer</a:t>
            </a:r>
            <a:r>
              <a:rPr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lang="en-US"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4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</a:br>
            <a:endParaRPr sz="14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8"/>
              </a:spcAft>
              <a:defRPr sz="1425">
                <a:solidFill>
                  <a:srgbClr val="111111"/>
                </a:solidFill>
              </a:defRPr>
            </a:pP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6</a:t>
            </a:r>
            <a:r>
              <a:rPr lang="en-US"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</a:t>
            </a:r>
            <a:r>
              <a:rPr sz="14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IF JUST </a:t>
            </a: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LOOKING</a:t>
            </a:r>
            <a:r>
              <a:rPr lang="en-US"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:</a:t>
            </a:r>
            <a:r>
              <a:rPr sz="14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4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Acknowledge them, point out relevant store areas, offer water where available, give space and make it easy to re-open the conversation.</a:t>
            </a:r>
          </a:p>
        </p:txBody>
      </p:sp>
    </p:spTree>
    <p:extLst>
      <p:ext uri="{BB962C8B-B14F-4D97-AF65-F5344CB8AC3E}">
        <p14:creationId xmlns:p14="http://schemas.microsoft.com/office/powerpoint/2010/main" val="3149138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B861D22C-D55C-434D-B0EE-674D25F160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43776" y="-76200"/>
            <a:ext cx="4933950" cy="854227"/>
          </a:xfrm>
        </p:spPr>
        <p:txBody>
          <a:bodyPr>
            <a:noAutofit/>
          </a:bodyPr>
          <a:lstStyle/>
          <a:p>
            <a:r>
              <a:rPr sz="2800" b="1">
                <a:solidFill>
                  <a:schemeClr val="bg1"/>
                </a:solidFill>
                <a:latin typeface="Inter Display ExtraBold"/>
                <a:ea typeface="Inter Display ExtraBold"/>
                <a:cs typeface="Inter Display ExtraBold"/>
              </a:rPr>
              <a:t>STORE 2: MATCH + RECOMMEND</a:t>
            </a:r>
            <a:endParaRPr sz="2800">
              <a:solidFill>
                <a:schemeClr val="bg1"/>
              </a:solidFill>
              <a:latin typeface="Inter Display ExtraBold"/>
              <a:ea typeface="Inter Display ExtraBold"/>
              <a:cs typeface="Inter Display ExtraBold"/>
            </a:endParaRP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553" y="609600"/>
            <a:ext cx="5480447" cy="5562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C6D847C-88B9-4364-A210-15B9B88BB1D8}"/>
              </a:ext>
            </a:extLst>
          </p:cNvPr>
          <p:cNvSpPr>
            <a:spLocks noGrp="1"/>
          </p:cNvSpPr>
          <p:nvPr/>
        </p:nvSpPr>
        <p:spPr>
          <a:xfrm>
            <a:off x="1" y="0"/>
            <a:ext cx="12191999" cy="61555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400" b="0" i="0" u="none" cap="none" spc="0">
                <a:ln>
                  <a:noFill/>
                </a:ln>
                <a:solidFill>
                  <a:prstClr val="white"/>
                </a:solidFill>
                <a:latin typeface="Inter Display Black"/>
                <a:ea typeface="Inter Display Black"/>
                <a:cs typeface="Inter Display Black"/>
              </a:rPr>
              <a:t>STORE 2: MATCH + RECOMMEND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E08B52E-7E4D-422F-9D80-BC9F637B1BFE}"/>
              </a:ext>
            </a:extLst>
          </p:cNvPr>
          <p:cNvSpPr>
            <a:spLocks noGrp="1"/>
          </p:cNvSpPr>
          <p:nvPr/>
        </p:nvSpPr>
        <p:spPr>
          <a:xfrm>
            <a:off x="552450" y="1123950"/>
            <a:ext cx="5905500" cy="4714875"/>
          </a:xfrm>
          <a:prstGeom prst="rect">
            <a:avLst/>
          </a:prstGeom>
          <a:noFill/>
        </p:spPr>
        <p:txBody>
          <a:bodyPr wrap="square" lIns="0" tIns="0" rIns="76200" bIns="0" anchor="t">
            <a:normAutofit/>
          </a:bodyPr>
          <a:lstStyle/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1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</a:t>
            </a:r>
            <a:r>
              <a:rPr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USE F.A.B. 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-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F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eature: what it has. </a:t>
            </a:r>
            <a:r>
              <a:rPr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dvantage: what it does. </a:t>
            </a:r>
            <a:r>
              <a:rPr lang="en-US"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</a:t>
            </a:r>
            <a:r>
              <a:rPr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enefit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: why it matters to this customer</a:t>
            </a:r>
            <a:r>
              <a:rPr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</a:br>
            <a:endParaRPr sz="17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2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</a:t>
            </a:r>
            <a:r>
              <a:rPr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MAKE IT PERSONAL 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-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Use 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customer’s words: “Earlier you mentioned</a:t>
            </a:r>
            <a:r>
              <a:rPr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…”</a:t>
            </a:r>
            <a: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</a:br>
            <a:endParaRPr sz="17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3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</a:t>
            </a:r>
            <a:r>
              <a:rPr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TWO OR THREE OPTIONS 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-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Introduce two or three suitable products</a:t>
            </a:r>
            <a:r>
              <a:rPr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endParaRPr lang="en-US" sz="1725" dirty="0" smtClean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endParaRPr sz="17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4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,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</a:t>
            </a:r>
            <a:r>
              <a:rPr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EXPLAIN 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- </a:t>
            </a:r>
            <a:r>
              <a:rPr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Show 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how each option meets the customer’s requirements.</a:t>
            </a:r>
          </a:p>
        </p:txBody>
      </p:sp>
    </p:spTree>
    <p:extLst>
      <p:ext uri="{BB962C8B-B14F-4D97-AF65-F5344CB8AC3E}">
        <p14:creationId xmlns:p14="http://schemas.microsoft.com/office/powerpoint/2010/main" val="3149138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B861D22C-D55C-434D-B0EE-674D25F160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43776" y="-76200"/>
            <a:ext cx="4933950" cy="854227"/>
          </a:xfrm>
        </p:spPr>
        <p:txBody>
          <a:bodyPr>
            <a:noAutofit/>
          </a:bodyPr>
          <a:lstStyle/>
          <a:p>
            <a:r>
              <a:rPr sz="2800" b="1">
                <a:solidFill>
                  <a:schemeClr val="bg1"/>
                </a:solidFill>
                <a:latin typeface="Inter Display ExtraBold"/>
                <a:ea typeface="Inter Display ExtraBold"/>
                <a:cs typeface="Inter Display ExtraBold"/>
              </a:rPr>
              <a:t>STORE 3: TRY + COMPLETE</a:t>
            </a:r>
            <a:endParaRPr sz="2800">
              <a:solidFill>
                <a:schemeClr val="bg1"/>
              </a:solidFill>
              <a:latin typeface="Inter Display ExtraBold"/>
              <a:ea typeface="Inter Display ExtraBold"/>
              <a:cs typeface="Inter Display ExtraBold"/>
            </a:endParaRP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553" y="609600"/>
            <a:ext cx="5480447" cy="5562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C6D847C-88B9-4364-A210-15B9B88BB1D8}"/>
              </a:ext>
            </a:extLst>
          </p:cNvPr>
          <p:cNvSpPr>
            <a:spLocks noGrp="1"/>
          </p:cNvSpPr>
          <p:nvPr/>
        </p:nvSpPr>
        <p:spPr>
          <a:xfrm>
            <a:off x="1" y="0"/>
            <a:ext cx="12191999" cy="61555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400" b="0" i="0" u="none" cap="none" spc="0">
                <a:ln>
                  <a:noFill/>
                </a:ln>
                <a:solidFill>
                  <a:prstClr val="white"/>
                </a:solidFill>
                <a:latin typeface="Inter Display Black"/>
                <a:ea typeface="Inter Display Black"/>
                <a:cs typeface="Inter Display Black"/>
              </a:rPr>
              <a:t>STORE 3: TRY + COMPLETE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E08B52E-7E4D-422F-9D80-BC9F637B1BFE}"/>
              </a:ext>
            </a:extLst>
          </p:cNvPr>
          <p:cNvSpPr>
            <a:spLocks noGrp="1"/>
          </p:cNvSpPr>
          <p:nvPr/>
        </p:nvSpPr>
        <p:spPr>
          <a:xfrm>
            <a:off x="552450" y="1123950"/>
            <a:ext cx="5905500" cy="4714875"/>
          </a:xfrm>
          <a:prstGeom prst="rect">
            <a:avLst/>
          </a:prstGeom>
          <a:noFill/>
        </p:spPr>
        <p:txBody>
          <a:bodyPr wrap="square" lIns="0" tIns="0" rIns="76200" bIns="0" anchor="t">
            <a:normAutofit/>
          </a:bodyPr>
          <a:lstStyle/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1</a:t>
            </a:r>
            <a:r>
              <a:rPr lang="en-US"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</a:t>
            </a:r>
            <a:r>
              <a:rPr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TRY 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-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Let the customer handle or try each option</a:t>
            </a:r>
            <a:r>
              <a:rPr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endParaRPr lang="en-US" sz="1725" dirty="0" smtClean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endParaRPr sz="17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2</a:t>
            </a:r>
            <a:r>
              <a:rPr lang="en-US"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</a:t>
            </a:r>
            <a:r>
              <a:rPr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FEEDBACK 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- </a:t>
            </a:r>
            <a:r>
              <a:rPr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Ask 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which feels right and why</a:t>
            </a:r>
            <a:r>
              <a:rPr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endParaRPr lang="en-US" sz="1725" dirty="0" smtClean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endParaRPr sz="17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3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</a:t>
            </a:r>
            <a:r>
              <a:rPr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CONFIRM 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-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“Great, so this meets all your needs</a:t>
            </a:r>
            <a:r>
              <a:rPr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?”</a:t>
            </a:r>
            <a:endParaRPr lang="en-US" sz="1725" dirty="0" smtClean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endParaRPr sz="17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4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</a:t>
            </a:r>
            <a:r>
              <a:rPr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CLOSE 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-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“Would you like to go ahead with this option</a:t>
            </a:r>
            <a:r>
              <a:rPr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?”</a:t>
            </a:r>
            <a: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</a:br>
            <a:endParaRPr sz="17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5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</a:t>
            </a:r>
            <a:r>
              <a:rPr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LINK SELL 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-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Introduce one relevant companion product and explain its F.A.B.s.</a:t>
            </a:r>
          </a:p>
        </p:txBody>
      </p:sp>
    </p:spTree>
    <p:extLst>
      <p:ext uri="{BB962C8B-B14F-4D97-AF65-F5344CB8AC3E}">
        <p14:creationId xmlns:p14="http://schemas.microsoft.com/office/powerpoint/2010/main" val="3149138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B861D22C-D55C-434D-B0EE-674D25F160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43776" y="-76200"/>
            <a:ext cx="4933950" cy="854227"/>
          </a:xfrm>
        </p:spPr>
        <p:txBody>
          <a:bodyPr>
            <a:noAutofit/>
          </a:bodyPr>
          <a:lstStyle/>
          <a:p>
            <a:r>
              <a:rPr sz="2800" b="1">
                <a:solidFill>
                  <a:schemeClr val="bg1"/>
                </a:solidFill>
                <a:latin typeface="Inter Display ExtraBold"/>
                <a:ea typeface="Inter Display ExtraBold"/>
                <a:cs typeface="Inter Display ExtraBold"/>
              </a:rPr>
              <a:t>TRADE 1: PREPARE + OPEN</a:t>
            </a:r>
            <a:endParaRPr sz="2800">
              <a:solidFill>
                <a:schemeClr val="bg1"/>
              </a:solidFill>
              <a:latin typeface="Inter Display ExtraBold"/>
              <a:ea typeface="Inter Display ExtraBold"/>
              <a:cs typeface="Inter Display ExtraBold"/>
            </a:endParaRP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553" y="609600"/>
            <a:ext cx="5480447" cy="5562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C6D847C-88B9-4364-A210-15B9B88BB1D8}"/>
              </a:ext>
            </a:extLst>
          </p:cNvPr>
          <p:cNvSpPr>
            <a:spLocks noGrp="1"/>
          </p:cNvSpPr>
          <p:nvPr/>
        </p:nvSpPr>
        <p:spPr>
          <a:xfrm>
            <a:off x="1" y="0"/>
            <a:ext cx="12191999" cy="61555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400" b="0" i="0" u="none" cap="none" spc="0">
                <a:ln>
                  <a:noFill/>
                </a:ln>
                <a:solidFill>
                  <a:prstClr val="white"/>
                </a:solidFill>
                <a:latin typeface="Inter Display Black"/>
                <a:ea typeface="Inter Display Black"/>
                <a:cs typeface="Inter Display Black"/>
              </a:rPr>
              <a:t>TRADE 1: PREPARE + OPEN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E08B52E-7E4D-422F-9D80-BC9F637B1BFE}"/>
              </a:ext>
            </a:extLst>
          </p:cNvPr>
          <p:cNvSpPr>
            <a:spLocks noGrp="1"/>
          </p:cNvSpPr>
          <p:nvPr/>
        </p:nvSpPr>
        <p:spPr>
          <a:xfrm>
            <a:off x="552450" y="1123950"/>
            <a:ext cx="5905500" cy="4714875"/>
          </a:xfrm>
          <a:prstGeom prst="rect">
            <a:avLst/>
          </a:prstGeom>
          <a:noFill/>
        </p:spPr>
        <p:txBody>
          <a:bodyPr wrap="square" lIns="0" tIns="0" rIns="76200" bIns="0" anchor="t">
            <a:normAutofit/>
          </a:bodyPr>
          <a:lstStyle/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1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PREPARE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: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Review the account, previous orders, open orders and any outstanding issues</a:t>
            </a:r>
            <a:r>
              <a:rPr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endParaRPr lang="en-US" sz="1725" dirty="0" smtClean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endParaRPr sz="17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2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</a:t>
            </a:r>
            <a:r>
              <a:rPr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SET THE 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PURPOSE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: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Be clear about why you are calling or visiting</a:t>
            </a:r>
            <a:r>
              <a:rPr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</a:br>
            <a:endParaRPr sz="17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3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OPEN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: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Ask how business is going and what they need help with</a:t>
            </a:r>
            <a:r>
              <a:rPr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</a:br>
            <a:endParaRPr sz="17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4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</a:t>
            </a:r>
            <a:r>
              <a:rPr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LISTEN 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FIRST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: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Do not begin with a product list or assume what they want.</a:t>
            </a:r>
          </a:p>
        </p:txBody>
      </p:sp>
    </p:spTree>
    <p:extLst>
      <p:ext uri="{BB962C8B-B14F-4D97-AF65-F5344CB8AC3E}">
        <p14:creationId xmlns:p14="http://schemas.microsoft.com/office/powerpoint/2010/main" val="3149138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B861D22C-D55C-434D-B0EE-674D25F160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43776" y="-76200"/>
            <a:ext cx="4933950" cy="854227"/>
          </a:xfrm>
        </p:spPr>
        <p:txBody>
          <a:bodyPr>
            <a:noAutofit/>
          </a:bodyPr>
          <a:lstStyle/>
          <a:p>
            <a:r>
              <a:rPr sz="2800" b="1">
                <a:solidFill>
                  <a:schemeClr val="bg1"/>
                </a:solidFill>
                <a:latin typeface="Inter Display ExtraBold"/>
                <a:ea typeface="Inter Display ExtraBold"/>
                <a:cs typeface="Inter Display ExtraBold"/>
              </a:rPr>
              <a:t>TRADE 2: FACT FIND</a:t>
            </a:r>
            <a:endParaRPr sz="2800">
              <a:solidFill>
                <a:schemeClr val="bg1"/>
              </a:solidFill>
              <a:latin typeface="Inter Display ExtraBold"/>
              <a:ea typeface="Inter Display ExtraBold"/>
              <a:cs typeface="Inter Display ExtraBold"/>
            </a:endParaRP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553" y="609600"/>
            <a:ext cx="5480447" cy="5562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C6D847C-88B9-4364-A210-15B9B88BB1D8}"/>
              </a:ext>
            </a:extLst>
          </p:cNvPr>
          <p:cNvSpPr>
            <a:spLocks noGrp="1"/>
          </p:cNvSpPr>
          <p:nvPr/>
        </p:nvSpPr>
        <p:spPr>
          <a:xfrm>
            <a:off x="1" y="0"/>
            <a:ext cx="12191999" cy="61555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400" b="0" i="0" u="none" cap="none" spc="0">
                <a:ln>
                  <a:noFill/>
                </a:ln>
                <a:solidFill>
                  <a:prstClr val="white"/>
                </a:solidFill>
                <a:latin typeface="Inter Display Black"/>
                <a:ea typeface="Inter Display Black"/>
                <a:cs typeface="Inter Display Black"/>
              </a:rPr>
              <a:t>TRADE 2: FACT FIND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E08B52E-7E4D-422F-9D80-BC9F637B1BFE}"/>
              </a:ext>
            </a:extLst>
          </p:cNvPr>
          <p:cNvSpPr>
            <a:spLocks noGrp="1"/>
          </p:cNvSpPr>
          <p:nvPr/>
        </p:nvSpPr>
        <p:spPr>
          <a:xfrm>
            <a:off x="552450" y="1123950"/>
            <a:ext cx="5905500" cy="4714875"/>
          </a:xfrm>
          <a:prstGeom prst="rect">
            <a:avLst/>
          </a:prstGeom>
          <a:noFill/>
        </p:spPr>
        <p:txBody>
          <a:bodyPr wrap="square" lIns="0" tIns="0" rIns="76200" bIns="0" anchor="t">
            <a:normAutofit/>
          </a:bodyPr>
          <a:lstStyle/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1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</a:t>
            </a:r>
            <a:r>
              <a:rPr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CUSTOMER 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NEED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: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What are their customers asking for</a:t>
            </a:r>
            <a:r>
              <a:rPr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?</a:t>
            </a:r>
            <a: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</a:br>
            <a:endParaRPr sz="17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2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</a:t>
            </a:r>
            <a:r>
              <a:rPr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CURRENT 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RANGE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: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What is selling, what is missing and what needs replacing</a:t>
            </a:r>
            <a:r>
              <a:rPr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?</a:t>
            </a:r>
            <a: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</a:br>
            <a:endParaRPr sz="17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3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PRIORITIES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: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Ask which factors matter most and why</a:t>
            </a:r>
            <a:r>
              <a:rPr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</a:br>
            <a:endParaRPr sz="17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4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</a:t>
            </a:r>
            <a:r>
              <a:rPr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ORDER 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DETAILS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: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Confirm the likely products, options, quantities and timing</a:t>
            </a:r>
            <a:r>
              <a:rPr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</a:br>
            <a:endParaRPr sz="17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5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DECISION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: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Check who confirms the order and what information they need.</a:t>
            </a:r>
          </a:p>
        </p:txBody>
      </p:sp>
    </p:spTree>
    <p:extLst>
      <p:ext uri="{BB962C8B-B14F-4D97-AF65-F5344CB8AC3E}">
        <p14:creationId xmlns:p14="http://schemas.microsoft.com/office/powerpoint/2010/main" val="3149138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B861D22C-D55C-434D-B0EE-674D25F160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43776" y="-76200"/>
            <a:ext cx="4933950" cy="854227"/>
          </a:xfrm>
        </p:spPr>
        <p:txBody>
          <a:bodyPr>
            <a:noAutofit/>
          </a:bodyPr>
          <a:lstStyle/>
          <a:p>
            <a:r>
              <a:rPr sz="2800" b="1">
                <a:solidFill>
                  <a:schemeClr val="bg1"/>
                </a:solidFill>
                <a:latin typeface="Inter Display ExtraBold"/>
                <a:ea typeface="Inter Display ExtraBold"/>
                <a:cs typeface="Inter Display ExtraBold"/>
              </a:rPr>
              <a:t>TRADE 3: MATCH + RECOMMEND</a:t>
            </a:r>
            <a:endParaRPr sz="2800">
              <a:solidFill>
                <a:schemeClr val="bg1"/>
              </a:solidFill>
              <a:latin typeface="Inter Display ExtraBold"/>
              <a:ea typeface="Inter Display ExtraBold"/>
              <a:cs typeface="Inter Display ExtraBold"/>
            </a:endParaRP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553" y="609600"/>
            <a:ext cx="5480447" cy="5562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C6D847C-88B9-4364-A210-15B9B88BB1D8}"/>
              </a:ext>
            </a:extLst>
          </p:cNvPr>
          <p:cNvSpPr>
            <a:spLocks noGrp="1"/>
          </p:cNvSpPr>
          <p:nvPr/>
        </p:nvSpPr>
        <p:spPr>
          <a:xfrm>
            <a:off x="1" y="0"/>
            <a:ext cx="12191999" cy="61555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400" b="0" i="0" u="none" cap="none" spc="0">
                <a:ln>
                  <a:noFill/>
                </a:ln>
                <a:solidFill>
                  <a:prstClr val="white"/>
                </a:solidFill>
                <a:latin typeface="Inter Display Black"/>
                <a:ea typeface="Inter Display Black"/>
                <a:cs typeface="Inter Display Black"/>
              </a:rPr>
              <a:t>TRADE 3: MATCH + RECOMMEND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E08B52E-7E4D-422F-9D80-BC9F637B1BFE}"/>
              </a:ext>
            </a:extLst>
          </p:cNvPr>
          <p:cNvSpPr>
            <a:spLocks noGrp="1"/>
          </p:cNvSpPr>
          <p:nvPr/>
        </p:nvSpPr>
        <p:spPr>
          <a:xfrm>
            <a:off x="552450" y="1123950"/>
            <a:ext cx="5905500" cy="4714875"/>
          </a:xfrm>
          <a:prstGeom prst="rect">
            <a:avLst/>
          </a:prstGeom>
          <a:noFill/>
        </p:spPr>
        <p:txBody>
          <a:bodyPr wrap="square" lIns="0" tIns="0" rIns="76200" bIns="0" anchor="t">
            <a:normAutofit/>
          </a:bodyPr>
          <a:lstStyle/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1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</a:t>
            </a:r>
            <a:r>
              <a:rPr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USE F.A.B. 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-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Explain the feature, its advantage and the benefit to this trade customer</a:t>
            </a:r>
            <a:r>
              <a:rPr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</a:br>
            <a:endParaRPr sz="17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2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</a:t>
            </a:r>
            <a:r>
              <a:rPr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KEEP IT 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RELEVANT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-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Link every recommendation to something learned in the fact find</a:t>
            </a:r>
            <a:r>
              <a:rPr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</a:br>
            <a:endParaRPr sz="17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3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</a:t>
            </a:r>
            <a:r>
              <a:rPr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RECOMMEND 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-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Present a small number of suitable products or a suitable range</a:t>
            </a:r>
            <a:r>
              <a:rPr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</a:br>
            <a:endParaRPr sz="17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4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</a:t>
            </a:r>
            <a:r>
              <a:rPr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CHECK 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-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Discuss the correct options, quantities, prices, availability and timing</a:t>
            </a:r>
            <a:r>
              <a:rPr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</a:br>
            <a:endParaRPr sz="1725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  <a:p>
            <a:pPr>
              <a:spcAft>
                <a:spcPts val="15"/>
              </a:spcAft>
              <a:defRPr sz="1725">
                <a:solidFill>
                  <a:srgbClr val="111111"/>
                </a:solidFill>
              </a:defRPr>
            </a:pP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5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  <a:r>
              <a:rPr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 </a:t>
            </a:r>
            <a:r>
              <a:rPr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GET FEEDBACK </a:t>
            </a:r>
            <a:r>
              <a:rPr lang="en-US" sz="1725" b="1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- </a:t>
            </a:r>
            <a:r>
              <a:rPr sz="1725" dirty="0" smtClean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Ask </a:t>
            </a:r>
            <a:r>
              <a:rPr sz="1725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what works, what does not and what needs changing.</a:t>
            </a:r>
          </a:p>
        </p:txBody>
      </p:sp>
    </p:spTree>
    <p:extLst>
      <p:ext uri="{BB962C8B-B14F-4D97-AF65-F5344CB8AC3E}">
        <p14:creationId xmlns:p14="http://schemas.microsoft.com/office/powerpoint/2010/main" val="3149138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711</Words>
  <Application>Microsoft Office PowerPoint</Application>
  <DocSecurity>0</DocSecurity>
  <PresentationFormat>Widescreen</PresentationFormat>
  <Paragraphs>108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Inter Black</vt:lpstr>
      <vt:lpstr>Inter Display Black</vt:lpstr>
      <vt:lpstr>Inter Display ExtraBold</vt:lpstr>
      <vt:lpstr>Segoe UI</vt:lpstr>
      <vt:lpstr>Office Theme</vt:lpstr>
      <vt:lpstr>1_Office Theme</vt:lpstr>
      <vt:lpstr> SALES PROCESS</vt:lpstr>
      <vt:lpstr>THE SHARED SALES PROCESS</vt:lpstr>
      <vt:lpstr>THE SALES FUNNEL</vt:lpstr>
      <vt:lpstr>STORE 1: WELCOME + UNDERSTAND</vt:lpstr>
      <vt:lpstr>STORE 2: MATCH + RECOMMEND</vt:lpstr>
      <vt:lpstr>STORE 3: TRY + COMPLETE</vt:lpstr>
      <vt:lpstr>TRADE 1: PREPARE + OPEN</vt:lpstr>
      <vt:lpstr>TRADE 2: FACT FIND</vt:lpstr>
      <vt:lpstr>TRADE 3: MATCH + RECOMMEND</vt:lpstr>
      <vt:lpstr>TRADE 4: ORDER + FOLLOW 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Daniel TIGHE</cp:lastModifiedBy>
  <cp:revision>2</cp:revision>
  <dcterms:created xsi:type="dcterms:W3CDTF">2026-09-01T07:25:51Z</dcterms:created>
  <dcterms:modified xsi:type="dcterms:W3CDTF">2026-09-01T08:13:17Z</dcterms:modified>
</cp:coreProperties>
</file>